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28"/>
  </p:notesMasterIdLst>
  <p:sldIdLst>
    <p:sldId id="258" r:id="rId5"/>
    <p:sldId id="277" r:id="rId6"/>
    <p:sldId id="259" r:id="rId7"/>
    <p:sldId id="260" r:id="rId8"/>
    <p:sldId id="278" r:id="rId9"/>
    <p:sldId id="265" r:id="rId10"/>
    <p:sldId id="264" r:id="rId11"/>
    <p:sldId id="261" r:id="rId12"/>
    <p:sldId id="263" r:id="rId13"/>
    <p:sldId id="280" r:id="rId14"/>
    <p:sldId id="283" r:id="rId15"/>
    <p:sldId id="284" r:id="rId16"/>
    <p:sldId id="279" r:id="rId17"/>
    <p:sldId id="266" r:id="rId18"/>
    <p:sldId id="268" r:id="rId19"/>
    <p:sldId id="269" r:id="rId20"/>
    <p:sldId id="270" r:id="rId21"/>
    <p:sldId id="271" r:id="rId22"/>
    <p:sldId id="272" r:id="rId23"/>
    <p:sldId id="273" r:id="rId24"/>
    <p:sldId id="274" r:id="rId25"/>
    <p:sldId id="275" r:id="rId26"/>
    <p:sldId id="367"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278A8B-5D29-447F-BC08-AE1E5CF602D0}">
          <p14:sldIdLst>
            <p14:sldId id="258"/>
          </p14:sldIdLst>
        </p14:section>
        <p14:section name="Personal Health" id="{E2B6C107-2B47-45E9-BB60-09F2E2439CF7}">
          <p14:sldIdLst>
            <p14:sldId id="277"/>
            <p14:sldId id="259"/>
            <p14:sldId id="260"/>
          </p14:sldIdLst>
        </p14:section>
        <p14:section name="Sampling Safety" id="{DF9D8217-ED89-4A70-A0E6-F487C4233F4E}">
          <p14:sldIdLst>
            <p14:sldId id="278"/>
            <p14:sldId id="265"/>
            <p14:sldId id="264"/>
            <p14:sldId id="261"/>
            <p14:sldId id="263"/>
            <p14:sldId id="280"/>
            <p14:sldId id="283"/>
            <p14:sldId id="284"/>
          </p14:sldIdLst>
        </p14:section>
        <p14:section name="Trespassing" id="{5C009F26-116B-4BB6-811A-C39E7AECFB6A}">
          <p14:sldIdLst>
            <p14:sldId id="279"/>
            <p14:sldId id="266"/>
            <p14:sldId id="268"/>
            <p14:sldId id="269"/>
            <p14:sldId id="270"/>
            <p14:sldId id="271"/>
            <p14:sldId id="272"/>
            <p14:sldId id="273"/>
            <p14:sldId id="274"/>
            <p14:sldId id="275"/>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Richardson, Laura" initials="RL" lastIdx="11" clrIdx="0">
    <p:extLst>
      <p:ext uri="{19B8F6BF-5375-455C-9EA6-DF929625EA0E}">
        <p15:presenceInfo xmlns:p15="http://schemas.microsoft.com/office/powerpoint/2012/main" userId="S-1-5-21-294100216-1067707973-1062603155-203430" providerId="AD"/>
      </p:ext>
    </p:extLst>
  </p:cmAuthor>
  <p:cmAuthor id="3" name="Jenna Stiek" initials="JS" lastIdx="2" clrIdx="1">
    <p:extLst>
      <p:ext uri="{19B8F6BF-5375-455C-9EA6-DF929625EA0E}">
        <p15:presenceInfo xmlns:p15="http://schemas.microsoft.com/office/powerpoint/2012/main" userId="S::jenna.stiek@mdc.mo.gov::765f33cd-2f9c-4b09-8cac-fdb1056d04bc" providerId="AD"/>
      </p:ext>
    </p:extLst>
  </p:cmAuthor>
  <p:cmAuthor id="4" name="Kat Lackman" initials="KL" lastIdx="2" clrIdx="2">
    <p:extLst>
      <p:ext uri="{19B8F6BF-5375-455C-9EA6-DF929625EA0E}">
        <p15:presenceInfo xmlns:p15="http://schemas.microsoft.com/office/powerpoint/2012/main" userId="S::kat.lackman@mdc.mo.gov::2e91a167-3112-4544-b49f-879f8995c340" providerId="AD"/>
      </p:ext>
    </p:extLst>
  </p:cmAuthor>
  <p:cmAuthor id="5" name="Laura.Richardson@dnr.mo.gov" initials="La" lastIdx="1" clrIdx="3">
    <p:extLst>
      <p:ext uri="{19B8F6BF-5375-455C-9EA6-DF929625EA0E}">
        <p15:presenceInfo xmlns:p15="http://schemas.microsoft.com/office/powerpoint/2012/main" userId="S::laura.richardson_dnr.mo.gov#ext#@missouriconservation.onmicrosoft.com::38545312-ea2a-4f36-ba3e-5deeaba398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3F1C33-2863-4A19-B626-860DC8550064}" v="153" dt="2023-02-26T07:15:40.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165" autoAdjust="0"/>
  </p:normalViewPr>
  <p:slideViewPr>
    <p:cSldViewPr>
      <p:cViewPr varScale="1">
        <p:scale>
          <a:sx n="80" d="100"/>
          <a:sy n="80" d="100"/>
        </p:scale>
        <p:origin x="255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colm DeBroeck" userId="6b548923-f016-41bc-bb86-698d9faba6b2" providerId="ADAL" clId="{1CE0264A-64E0-4369-A6DD-1D0AF653E0B1}"/>
    <pc:docChg chg="custSel addSld modSld">
      <pc:chgData name="Malcolm DeBroeck" userId="6b548923-f016-41bc-bb86-698d9faba6b2" providerId="ADAL" clId="{1CE0264A-64E0-4369-A6DD-1D0AF653E0B1}" dt="2023-02-06T22:23:31.747" v="399"/>
      <pc:docMkLst>
        <pc:docMk/>
      </pc:docMkLst>
      <pc:sldChg chg="addSp delSp modSp add mod modTransition modAnim modNotesTx">
        <pc:chgData name="Malcolm DeBroeck" userId="6b548923-f016-41bc-bb86-698d9faba6b2" providerId="ADAL" clId="{1CE0264A-64E0-4369-A6DD-1D0AF653E0B1}" dt="2023-02-06T22:23:31.747" v="399"/>
        <pc:sldMkLst>
          <pc:docMk/>
          <pc:sldMk cId="3448388421" sldId="367"/>
        </pc:sldMkLst>
        <pc:picChg chg="add del mod">
          <ac:chgData name="Malcolm DeBroeck" userId="6b548923-f016-41bc-bb86-698d9faba6b2" providerId="ADAL" clId="{1CE0264A-64E0-4369-A6DD-1D0AF653E0B1}" dt="2023-02-06T22:23:20.268" v="398"/>
          <ac:picMkLst>
            <pc:docMk/>
            <pc:sldMk cId="3448388421" sldId="367"/>
            <ac:picMk id="8" creationId="{11F1DEDF-CCC0-691F-66C8-504B7D15C495}"/>
          </ac:picMkLst>
        </pc:picChg>
        <pc:picChg chg="add del mod">
          <ac:chgData name="Malcolm DeBroeck" userId="6b548923-f016-41bc-bb86-698d9faba6b2" providerId="ADAL" clId="{1CE0264A-64E0-4369-A6DD-1D0AF653E0B1}" dt="2023-02-06T22:23:31.747" v="399"/>
          <ac:picMkLst>
            <pc:docMk/>
            <pc:sldMk cId="3448388421" sldId="367"/>
            <ac:picMk id="15" creationId="{239917F6-084E-C05A-AD7C-65AF799082CB}"/>
          </ac:picMkLst>
        </pc:picChg>
        <pc:picChg chg="add mod">
          <ac:chgData name="Malcolm DeBroeck" userId="6b548923-f016-41bc-bb86-698d9faba6b2" providerId="ADAL" clId="{1CE0264A-64E0-4369-A6DD-1D0AF653E0B1}" dt="2023-02-06T22:23:31.747" v="399"/>
          <ac:picMkLst>
            <pc:docMk/>
            <pc:sldMk cId="3448388421" sldId="367"/>
            <ac:picMk id="17" creationId="{AA93F95D-3EDE-AA09-A586-D3F7D797B786}"/>
          </ac:picMkLst>
        </pc:picChg>
      </pc:sldChg>
    </pc:docChg>
  </pc:docChgLst>
  <pc:docChgLst>
    <pc:chgData name="April Sevy" userId="c101e135-f241-478c-8437-c1921c9de6f8" providerId="ADAL" clId="{EC3F1C33-2863-4A19-B626-860DC8550064}"/>
    <pc:docChg chg="custSel addSld delSld modSld modSection">
      <pc:chgData name="April Sevy" userId="c101e135-f241-478c-8437-c1921c9de6f8" providerId="ADAL" clId="{EC3F1C33-2863-4A19-B626-860DC8550064}" dt="2023-02-26T07:20:58.618" v="160" actId="47"/>
      <pc:docMkLst>
        <pc:docMk/>
      </pc:docMkLst>
      <pc:sldChg chg="delSp modSp add del mod">
        <pc:chgData name="April Sevy" userId="c101e135-f241-478c-8437-c1921c9de6f8" providerId="ADAL" clId="{EC3F1C33-2863-4A19-B626-860DC8550064}" dt="2023-02-26T07:20:58.618" v="160" actId="47"/>
        <pc:sldMkLst>
          <pc:docMk/>
          <pc:sldMk cId="3025475278" sldId="368"/>
        </pc:sldMkLst>
        <pc:spChg chg="mod">
          <ac:chgData name="April Sevy" userId="c101e135-f241-478c-8437-c1921c9de6f8" providerId="ADAL" clId="{EC3F1C33-2863-4A19-B626-860DC8550064}" dt="2023-02-26T07:15:40.534" v="159" actId="18245"/>
          <ac:spMkLst>
            <pc:docMk/>
            <pc:sldMk cId="3025475278" sldId="368"/>
            <ac:spMk id="4" creationId="{B6B1DE50-F684-7425-BB89-1A90F7C9A24B}"/>
          </ac:spMkLst>
        </pc:spChg>
        <pc:spChg chg="mod">
          <ac:chgData name="April Sevy" userId="c101e135-f241-478c-8437-c1921c9de6f8" providerId="ADAL" clId="{EC3F1C33-2863-4A19-B626-860DC8550064}" dt="2023-02-26T07:15:40.534" v="159" actId="18245"/>
          <ac:spMkLst>
            <pc:docMk/>
            <pc:sldMk cId="3025475278" sldId="368"/>
            <ac:spMk id="5" creationId="{1F13AC53-C6CC-0BD9-974B-D24693F23B9A}"/>
          </ac:spMkLst>
        </pc:spChg>
        <pc:spChg chg="mod">
          <ac:chgData name="April Sevy" userId="c101e135-f241-478c-8437-c1921c9de6f8" providerId="ADAL" clId="{EC3F1C33-2863-4A19-B626-860DC8550064}" dt="2023-02-26T07:15:40.534" v="159" actId="18245"/>
          <ac:spMkLst>
            <pc:docMk/>
            <pc:sldMk cId="3025475278" sldId="368"/>
            <ac:spMk id="13" creationId="{4ECF325F-1305-223C-0032-80D317C618D9}"/>
          </ac:spMkLst>
        </pc:spChg>
        <pc:spChg chg="mod">
          <ac:chgData name="April Sevy" userId="c101e135-f241-478c-8437-c1921c9de6f8" providerId="ADAL" clId="{EC3F1C33-2863-4A19-B626-860DC8550064}" dt="2023-02-26T07:15:40.534" v="159" actId="18245"/>
          <ac:spMkLst>
            <pc:docMk/>
            <pc:sldMk cId="3025475278" sldId="368"/>
            <ac:spMk id="18" creationId="{5B2AF12A-E97E-FD45-15E1-4CD90C3BAE5D}"/>
          </ac:spMkLst>
        </pc:spChg>
        <pc:grpChg chg="mod">
          <ac:chgData name="April Sevy" userId="c101e135-f241-478c-8437-c1921c9de6f8" providerId="ADAL" clId="{EC3F1C33-2863-4A19-B626-860DC8550064}" dt="2023-02-26T07:15:40.534" v="159" actId="18245"/>
          <ac:grpSpMkLst>
            <pc:docMk/>
            <pc:sldMk cId="3025475278" sldId="368"/>
            <ac:grpSpMk id="3" creationId="{FB66BDAC-CC36-9851-E516-8BAAF6D08976}"/>
          </ac:grpSpMkLst>
        </pc:grpChg>
        <pc:grpChg chg="del">
          <ac:chgData name="April Sevy" userId="c101e135-f241-478c-8437-c1921c9de6f8" providerId="ADAL" clId="{EC3F1C33-2863-4A19-B626-860DC8550064}" dt="2023-02-26T07:14:32.083" v="149" actId="478"/>
          <ac:grpSpMkLst>
            <pc:docMk/>
            <pc:sldMk cId="3025475278" sldId="368"/>
            <ac:grpSpMk id="14" creationId="{00000000-0000-0000-0000-000000000000}"/>
          </ac:grpSpMkLst>
        </pc:grpChg>
        <pc:graphicFrameChg chg="del mod">
          <ac:chgData name="April Sevy" userId="c101e135-f241-478c-8437-c1921c9de6f8" providerId="ADAL" clId="{EC3F1C33-2863-4A19-B626-860DC8550064}" dt="2023-02-26T07:15:40.534" v="159" actId="18245"/>
          <ac:graphicFrameMkLst>
            <pc:docMk/>
            <pc:sldMk cId="3025475278" sldId="368"/>
            <ac:graphicFrameMk id="6" creationId="{5899C921-DD33-4727-9D0C-4C798D0998C4}"/>
          </ac:graphicFrameMkLst>
        </pc:graphicFrameChg>
        <pc:graphicFrameChg chg="del mod">
          <ac:chgData name="April Sevy" userId="c101e135-f241-478c-8437-c1921c9de6f8" providerId="ADAL" clId="{EC3F1C33-2863-4A19-B626-860DC8550064}" dt="2023-02-26T07:15:14.782" v="156" actId="478"/>
          <ac:graphicFrameMkLst>
            <pc:docMk/>
            <pc:sldMk cId="3025475278" sldId="368"/>
            <ac:graphicFrameMk id="17" creationId="{5899C921-DD33-4727-9D0C-4C798D0998C4}"/>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hyperlink" Target="http://mostreamteam.org/training-materials-and-resources.html"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hyperlink" Target="http://mostreamteam.org/training-materials-and-resources.html"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EC8CF0-A494-4928-9C95-F8EA5F2C0BBA}" type="doc">
      <dgm:prSet loTypeId="urn:microsoft.com/office/officeart/2008/layout/PictureAccentList" loCatId="picture" qsTypeId="urn:microsoft.com/office/officeart/2005/8/quickstyle/simple1" qsCatId="simple" csTypeId="urn:microsoft.com/office/officeart/2005/8/colors/accent2_2" csCatId="accent2" phldr="1"/>
      <dgm:spPr/>
      <dgm:t>
        <a:bodyPr/>
        <a:lstStyle/>
        <a:p>
          <a:endParaRPr lang="en-US"/>
        </a:p>
      </dgm:t>
    </dgm:pt>
    <dgm:pt modelId="{E590ABBB-D242-4681-9B05-DE94C28B07BE}">
      <dgm:prSet phldrT="[Text]"/>
      <dgm:spPr/>
      <dgm:t>
        <a:bodyPr/>
        <a:lstStyle/>
        <a:p>
          <a:r>
            <a:rPr lang="en-US" dirty="0"/>
            <a:t>Information on chemical composition, hazards, disposal, ecological information, etc.</a:t>
          </a:r>
        </a:p>
      </dgm:t>
    </dgm:pt>
    <dgm:pt modelId="{E888C274-48D5-4B0F-9EE1-84AC902443DB}" type="parTrans" cxnId="{1E3DFE6F-48CC-42B1-B436-35CAE9C8DC07}">
      <dgm:prSet/>
      <dgm:spPr/>
      <dgm:t>
        <a:bodyPr/>
        <a:lstStyle/>
        <a:p>
          <a:endParaRPr lang="en-US"/>
        </a:p>
      </dgm:t>
    </dgm:pt>
    <dgm:pt modelId="{3DA2881F-0CB8-4BE1-9589-380D356D0BB2}" type="sibTrans" cxnId="{1E3DFE6F-48CC-42B1-B436-35CAE9C8DC07}">
      <dgm:prSet/>
      <dgm:spPr/>
      <dgm:t>
        <a:bodyPr/>
        <a:lstStyle/>
        <a:p>
          <a:endParaRPr lang="en-US"/>
        </a:p>
      </dgm:t>
    </dgm:pt>
    <dgm:pt modelId="{D59FF3E8-1A5C-4B64-B40C-DB9B170F5629}">
      <dgm:prSet phldrT="[Text]"/>
      <dgm:spPr/>
      <dgm:t>
        <a:bodyPr/>
        <a:lstStyle/>
        <a:p>
          <a:r>
            <a:rPr lang="en-US" dirty="0"/>
            <a:t>Always keep SDS in an easily accessible location</a:t>
          </a:r>
        </a:p>
      </dgm:t>
    </dgm:pt>
    <dgm:pt modelId="{97312339-8C4B-423F-BC02-81562283F1DB}" type="parTrans" cxnId="{8EBFA3A2-60A5-4A90-BC7D-390923B1D632}">
      <dgm:prSet/>
      <dgm:spPr/>
      <dgm:t>
        <a:bodyPr/>
        <a:lstStyle/>
        <a:p>
          <a:endParaRPr lang="en-US"/>
        </a:p>
      </dgm:t>
    </dgm:pt>
    <dgm:pt modelId="{E6BCAA2F-D4C7-46FE-9968-FA1A395BFD1E}" type="sibTrans" cxnId="{8EBFA3A2-60A5-4A90-BC7D-390923B1D632}">
      <dgm:prSet/>
      <dgm:spPr/>
      <dgm:t>
        <a:bodyPr/>
        <a:lstStyle/>
        <a:p>
          <a:endParaRPr lang="en-US"/>
        </a:p>
      </dgm:t>
    </dgm:pt>
    <dgm:pt modelId="{DB4A5A46-DC07-494E-858E-EBCD7D1D7A14}">
      <dgm:prSet phldrT="[Text]" phldr="0" custT="1"/>
      <dgm:spPr/>
      <dgm:t>
        <a:bodyPr/>
        <a:lstStyle/>
        <a:p>
          <a:pPr rtl="0"/>
          <a:r>
            <a:rPr lang="en-US" sz="2400" u="none" dirty="0">
              <a:hlinkClick xmlns:r="http://schemas.openxmlformats.org/officeDocument/2006/relationships" r:id="rId1"/>
            </a:rPr>
            <a:t>http://mostreamteam.org/training-materials-and-resources.html</a:t>
          </a:r>
          <a:r>
            <a:rPr lang="en-US" sz="2400" u="none" dirty="0"/>
            <a:t> </a:t>
          </a:r>
          <a:endParaRPr lang="en-US" sz="2400" u="sng" dirty="0"/>
        </a:p>
      </dgm:t>
    </dgm:pt>
    <dgm:pt modelId="{14500FA7-C9A6-4930-B1CF-5C5A1C62B173}" type="sibTrans" cxnId="{969FC33A-974C-4FC4-8193-92E5DFE9140C}">
      <dgm:prSet/>
      <dgm:spPr/>
      <dgm:t>
        <a:bodyPr/>
        <a:lstStyle/>
        <a:p>
          <a:endParaRPr lang="en-US"/>
        </a:p>
      </dgm:t>
    </dgm:pt>
    <dgm:pt modelId="{64D4E84C-3D8A-432D-9EC3-146DAF59388C}" type="parTrans" cxnId="{969FC33A-974C-4FC4-8193-92E5DFE9140C}">
      <dgm:prSet/>
      <dgm:spPr/>
      <dgm:t>
        <a:bodyPr/>
        <a:lstStyle/>
        <a:p>
          <a:endParaRPr lang="en-US"/>
        </a:p>
      </dgm:t>
    </dgm:pt>
    <dgm:pt modelId="{5746417D-02EB-4992-8D1E-5C5FB2744622}" type="pres">
      <dgm:prSet presAssocID="{83EC8CF0-A494-4928-9C95-F8EA5F2C0BBA}" presName="layout" presStyleCnt="0">
        <dgm:presLayoutVars>
          <dgm:chMax/>
          <dgm:chPref/>
          <dgm:dir/>
          <dgm:animOne val="branch"/>
          <dgm:animLvl val="lvl"/>
          <dgm:resizeHandles/>
        </dgm:presLayoutVars>
      </dgm:prSet>
      <dgm:spPr/>
    </dgm:pt>
    <dgm:pt modelId="{6BF66D1D-F2A7-42AA-A754-5CD90A058B2A}" type="pres">
      <dgm:prSet presAssocID="{DB4A5A46-DC07-494E-858E-EBCD7D1D7A14}" presName="root" presStyleCnt="0">
        <dgm:presLayoutVars>
          <dgm:chMax/>
          <dgm:chPref val="4"/>
        </dgm:presLayoutVars>
      </dgm:prSet>
      <dgm:spPr/>
    </dgm:pt>
    <dgm:pt modelId="{C0D464D7-D5FF-4EFB-8584-A8DB8224AC7F}" type="pres">
      <dgm:prSet presAssocID="{DB4A5A46-DC07-494E-858E-EBCD7D1D7A14}" presName="rootComposite" presStyleCnt="0">
        <dgm:presLayoutVars/>
      </dgm:prSet>
      <dgm:spPr/>
    </dgm:pt>
    <dgm:pt modelId="{BFA09396-90A3-4463-81D9-9F16E5C78FF2}" type="pres">
      <dgm:prSet presAssocID="{DB4A5A46-DC07-494E-858E-EBCD7D1D7A14}" presName="rootText" presStyleLbl="node0" presStyleIdx="0" presStyleCnt="1">
        <dgm:presLayoutVars>
          <dgm:chMax/>
          <dgm:chPref val="4"/>
        </dgm:presLayoutVars>
      </dgm:prSet>
      <dgm:spPr/>
    </dgm:pt>
    <dgm:pt modelId="{B9A41A5A-A635-43F0-B845-431CA4513A64}" type="pres">
      <dgm:prSet presAssocID="{DB4A5A46-DC07-494E-858E-EBCD7D1D7A14}" presName="childShape" presStyleCnt="0">
        <dgm:presLayoutVars>
          <dgm:chMax val="0"/>
          <dgm:chPref val="0"/>
        </dgm:presLayoutVars>
      </dgm:prSet>
      <dgm:spPr/>
    </dgm:pt>
    <dgm:pt modelId="{EC66BA70-62F1-4260-8B83-B75BC4851209}" type="pres">
      <dgm:prSet presAssocID="{E590ABBB-D242-4681-9B05-DE94C28B07BE}" presName="childComposite" presStyleCnt="0">
        <dgm:presLayoutVars>
          <dgm:chMax val="0"/>
          <dgm:chPref val="0"/>
        </dgm:presLayoutVars>
      </dgm:prSet>
      <dgm:spPr/>
    </dgm:pt>
    <dgm:pt modelId="{46CBC69A-2207-4055-BB5C-A93C5D5C5682}" type="pres">
      <dgm:prSet presAssocID="{E590ABBB-D242-4681-9B05-DE94C28B07BE}" presName="Image" presStyleLbl="node1" presStyleIdx="0"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5D99316-B8C8-4E10-821D-AB0FD06CA052}" type="pres">
      <dgm:prSet presAssocID="{E590ABBB-D242-4681-9B05-DE94C28B07BE}" presName="childText" presStyleLbl="lnNode1" presStyleIdx="0" presStyleCnt="2">
        <dgm:presLayoutVars>
          <dgm:chMax val="0"/>
          <dgm:chPref val="0"/>
          <dgm:bulletEnabled val="1"/>
        </dgm:presLayoutVars>
      </dgm:prSet>
      <dgm:spPr/>
    </dgm:pt>
    <dgm:pt modelId="{873EBD27-5E7B-46E2-B7F3-968BC11FE43B}" type="pres">
      <dgm:prSet presAssocID="{D59FF3E8-1A5C-4B64-B40C-DB9B170F5629}" presName="childComposite" presStyleCnt="0">
        <dgm:presLayoutVars>
          <dgm:chMax val="0"/>
          <dgm:chPref val="0"/>
        </dgm:presLayoutVars>
      </dgm:prSet>
      <dgm:spPr/>
    </dgm:pt>
    <dgm:pt modelId="{BBB9E9FA-8BEE-41A7-A65C-8D4479F427A9}" type="pres">
      <dgm:prSet presAssocID="{D59FF3E8-1A5C-4B64-B40C-DB9B170F5629}" presName="Image"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dgm:spPr>
    </dgm:pt>
    <dgm:pt modelId="{09657A9B-3CCD-49EC-8CC3-FE35F381BABD}" type="pres">
      <dgm:prSet presAssocID="{D59FF3E8-1A5C-4B64-B40C-DB9B170F5629}" presName="childText" presStyleLbl="lnNode1" presStyleIdx="1" presStyleCnt="2">
        <dgm:presLayoutVars>
          <dgm:chMax val="0"/>
          <dgm:chPref val="0"/>
          <dgm:bulletEnabled val="1"/>
        </dgm:presLayoutVars>
      </dgm:prSet>
      <dgm:spPr/>
    </dgm:pt>
  </dgm:ptLst>
  <dgm:cxnLst>
    <dgm:cxn modelId="{12D01A0C-D4F8-494E-B055-C4D583AB0764}" type="presOf" srcId="{E590ABBB-D242-4681-9B05-DE94C28B07BE}" destId="{55D99316-B8C8-4E10-821D-AB0FD06CA052}" srcOrd="0" destOrd="0" presId="urn:microsoft.com/office/officeart/2008/layout/PictureAccentList"/>
    <dgm:cxn modelId="{378C1313-13A1-4CF7-9BB4-CE6F37D0A9D9}" type="presOf" srcId="{DB4A5A46-DC07-494E-858E-EBCD7D1D7A14}" destId="{BFA09396-90A3-4463-81D9-9F16E5C78FF2}" srcOrd="0" destOrd="0" presId="urn:microsoft.com/office/officeart/2008/layout/PictureAccentList"/>
    <dgm:cxn modelId="{396F7624-6E40-461E-8CED-D190541D6698}" type="presOf" srcId="{D59FF3E8-1A5C-4B64-B40C-DB9B170F5629}" destId="{09657A9B-3CCD-49EC-8CC3-FE35F381BABD}" srcOrd="0" destOrd="0" presId="urn:microsoft.com/office/officeart/2008/layout/PictureAccentList"/>
    <dgm:cxn modelId="{969FC33A-974C-4FC4-8193-92E5DFE9140C}" srcId="{83EC8CF0-A494-4928-9C95-F8EA5F2C0BBA}" destId="{DB4A5A46-DC07-494E-858E-EBCD7D1D7A14}" srcOrd="0" destOrd="0" parTransId="{64D4E84C-3D8A-432D-9EC3-146DAF59388C}" sibTransId="{14500FA7-C9A6-4930-B1CF-5C5A1C62B173}"/>
    <dgm:cxn modelId="{1E3DFE6F-48CC-42B1-B436-35CAE9C8DC07}" srcId="{DB4A5A46-DC07-494E-858E-EBCD7D1D7A14}" destId="{E590ABBB-D242-4681-9B05-DE94C28B07BE}" srcOrd="0" destOrd="0" parTransId="{E888C274-48D5-4B0F-9EE1-84AC902443DB}" sibTransId="{3DA2881F-0CB8-4BE1-9589-380D356D0BB2}"/>
    <dgm:cxn modelId="{A581BA9F-F3CC-4F71-AE65-2BDB300C46A1}" type="presOf" srcId="{83EC8CF0-A494-4928-9C95-F8EA5F2C0BBA}" destId="{5746417D-02EB-4992-8D1E-5C5FB2744622}" srcOrd="0" destOrd="0" presId="urn:microsoft.com/office/officeart/2008/layout/PictureAccentList"/>
    <dgm:cxn modelId="{8EBFA3A2-60A5-4A90-BC7D-390923B1D632}" srcId="{DB4A5A46-DC07-494E-858E-EBCD7D1D7A14}" destId="{D59FF3E8-1A5C-4B64-B40C-DB9B170F5629}" srcOrd="1" destOrd="0" parTransId="{97312339-8C4B-423F-BC02-81562283F1DB}" sibTransId="{E6BCAA2F-D4C7-46FE-9968-FA1A395BFD1E}"/>
    <dgm:cxn modelId="{D2DB0BB4-D0E0-465E-83D0-E277EBA02587}" type="presParOf" srcId="{5746417D-02EB-4992-8D1E-5C5FB2744622}" destId="{6BF66D1D-F2A7-42AA-A754-5CD90A058B2A}" srcOrd="0" destOrd="0" presId="urn:microsoft.com/office/officeart/2008/layout/PictureAccentList"/>
    <dgm:cxn modelId="{E9C50449-2FBC-4E55-8547-BAC4C6A06EF7}" type="presParOf" srcId="{6BF66D1D-F2A7-42AA-A754-5CD90A058B2A}" destId="{C0D464D7-D5FF-4EFB-8584-A8DB8224AC7F}" srcOrd="0" destOrd="0" presId="urn:microsoft.com/office/officeart/2008/layout/PictureAccentList"/>
    <dgm:cxn modelId="{9261B015-95D1-478C-BEC7-8A5DBA90A167}" type="presParOf" srcId="{C0D464D7-D5FF-4EFB-8584-A8DB8224AC7F}" destId="{BFA09396-90A3-4463-81D9-9F16E5C78FF2}" srcOrd="0" destOrd="0" presId="urn:microsoft.com/office/officeart/2008/layout/PictureAccentList"/>
    <dgm:cxn modelId="{B02D5F04-549F-43BD-8661-3CE2DD9BF2AE}" type="presParOf" srcId="{6BF66D1D-F2A7-42AA-A754-5CD90A058B2A}" destId="{B9A41A5A-A635-43F0-B845-431CA4513A64}" srcOrd="1" destOrd="0" presId="urn:microsoft.com/office/officeart/2008/layout/PictureAccentList"/>
    <dgm:cxn modelId="{BD9C1589-AB81-4A50-8D31-698750EB588B}" type="presParOf" srcId="{B9A41A5A-A635-43F0-B845-431CA4513A64}" destId="{EC66BA70-62F1-4260-8B83-B75BC4851209}" srcOrd="0" destOrd="0" presId="urn:microsoft.com/office/officeart/2008/layout/PictureAccentList"/>
    <dgm:cxn modelId="{B0A63494-EC62-429B-9541-059AE611B0B1}" type="presParOf" srcId="{EC66BA70-62F1-4260-8B83-B75BC4851209}" destId="{46CBC69A-2207-4055-BB5C-A93C5D5C5682}" srcOrd="0" destOrd="0" presId="urn:microsoft.com/office/officeart/2008/layout/PictureAccentList"/>
    <dgm:cxn modelId="{A76FFE91-DF28-4B96-B221-857D31CBBE11}" type="presParOf" srcId="{EC66BA70-62F1-4260-8B83-B75BC4851209}" destId="{55D99316-B8C8-4E10-821D-AB0FD06CA052}" srcOrd="1" destOrd="0" presId="urn:microsoft.com/office/officeart/2008/layout/PictureAccentList"/>
    <dgm:cxn modelId="{143A2E64-C0B2-4A65-A9BC-C4AEE1AB022A}" type="presParOf" srcId="{B9A41A5A-A635-43F0-B845-431CA4513A64}" destId="{873EBD27-5E7B-46E2-B7F3-968BC11FE43B}" srcOrd="1" destOrd="0" presId="urn:microsoft.com/office/officeart/2008/layout/PictureAccentList"/>
    <dgm:cxn modelId="{DEAC9B3A-B1A9-4EAC-8B6A-0658AC5A77DD}" type="presParOf" srcId="{873EBD27-5E7B-46E2-B7F3-968BC11FE43B}" destId="{BBB9E9FA-8BEE-41A7-A65C-8D4479F427A9}" srcOrd="0" destOrd="0" presId="urn:microsoft.com/office/officeart/2008/layout/PictureAccentList"/>
    <dgm:cxn modelId="{10DB979D-0AB3-4B3F-ACF9-BA2A9BEA217B}" type="presParOf" srcId="{873EBD27-5E7B-46E2-B7F3-968BC11FE43B}" destId="{09657A9B-3CCD-49EC-8CC3-FE35F381BABD}"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B12E39-E73B-4254-9B5F-ABA8BFD31A23}" type="doc">
      <dgm:prSet loTypeId="urn:microsoft.com/office/officeart/2005/8/layout/chevron1" loCatId="process" qsTypeId="urn:microsoft.com/office/officeart/2005/8/quickstyle/simple3" qsCatId="simple" csTypeId="urn:microsoft.com/office/officeart/2005/8/colors/accent3_2" csCatId="accent3" phldr="1"/>
      <dgm:spPr/>
    </dgm:pt>
    <dgm:pt modelId="{08746835-E304-4E4A-B2DF-63F085293E3C}">
      <dgm:prSet phldrT="[Text]"/>
      <dgm:spPr>
        <a:solidFill>
          <a:schemeClr val="accent3"/>
        </a:solidFill>
      </dgm:spPr>
      <dgm:t>
        <a:bodyPr/>
        <a:lstStyle/>
        <a:p>
          <a:r>
            <a:rPr lang="en-US" dirty="0"/>
            <a:t>Chemical Safety</a:t>
          </a:r>
        </a:p>
      </dgm:t>
    </dgm:pt>
    <dgm:pt modelId="{98918CF2-4066-41AF-9E04-B94C4DF2D24E}" type="parTrans" cxnId="{2A801DEB-963E-414A-B23A-414B2F476CEB}">
      <dgm:prSet/>
      <dgm:spPr/>
      <dgm:t>
        <a:bodyPr/>
        <a:lstStyle/>
        <a:p>
          <a:endParaRPr lang="en-US"/>
        </a:p>
      </dgm:t>
    </dgm:pt>
    <dgm:pt modelId="{EF701FF1-4540-4116-B55D-DEDB1DAB53BF}" type="sibTrans" cxnId="{2A801DEB-963E-414A-B23A-414B2F476CEB}">
      <dgm:prSet/>
      <dgm:spPr/>
      <dgm:t>
        <a:bodyPr/>
        <a:lstStyle/>
        <a:p>
          <a:endParaRPr lang="en-US"/>
        </a:p>
      </dgm:t>
    </dgm:pt>
    <dgm:pt modelId="{CC6ABDE1-66A1-4FCA-99A9-92667B3E12CC}">
      <dgm:prSet phldrT="[Text]"/>
      <dgm:spPr/>
      <dgm:t>
        <a:bodyPr/>
        <a:lstStyle/>
        <a:p>
          <a:r>
            <a:rPr lang="en-US" dirty="0"/>
            <a:t>Water Safety</a:t>
          </a:r>
        </a:p>
      </dgm:t>
    </dgm:pt>
    <dgm:pt modelId="{FB57296A-697C-4FD2-A057-335D9EA83DE7}" type="parTrans" cxnId="{CAE2DE0B-B7C8-4535-8AD9-A41D49587723}">
      <dgm:prSet/>
      <dgm:spPr/>
      <dgm:t>
        <a:bodyPr/>
        <a:lstStyle/>
        <a:p>
          <a:endParaRPr lang="en-US"/>
        </a:p>
      </dgm:t>
    </dgm:pt>
    <dgm:pt modelId="{F4AE76DA-518B-4034-823F-2DA70EBFCFD0}" type="sibTrans" cxnId="{CAE2DE0B-B7C8-4535-8AD9-A41D49587723}">
      <dgm:prSet/>
      <dgm:spPr/>
      <dgm:t>
        <a:bodyPr/>
        <a:lstStyle/>
        <a:p>
          <a:endParaRPr lang="en-US"/>
        </a:p>
      </dgm:t>
    </dgm:pt>
    <dgm:pt modelId="{D6173867-DD5F-4A22-8944-573B88BCF73B}">
      <dgm:prSet phldrT="[Text]" custT="1"/>
      <dgm:spPr/>
      <dgm:t>
        <a:bodyPr/>
        <a:lstStyle/>
        <a:p>
          <a:r>
            <a:rPr lang="en-US" sz="1000" dirty="0"/>
            <a:t>Trespass</a:t>
          </a:r>
        </a:p>
      </dgm:t>
    </dgm:pt>
    <dgm:pt modelId="{7BE3FC9B-63C1-47DA-B756-095B6DB8E4AD}" type="parTrans" cxnId="{C9F2B789-B0AF-4FB8-A019-2AFFE72F041B}">
      <dgm:prSet/>
      <dgm:spPr/>
      <dgm:t>
        <a:bodyPr/>
        <a:lstStyle/>
        <a:p>
          <a:endParaRPr lang="en-US"/>
        </a:p>
      </dgm:t>
    </dgm:pt>
    <dgm:pt modelId="{37BD70A9-DA5D-43C9-BE7B-95E55D2230D3}" type="sibTrans" cxnId="{C9F2B789-B0AF-4FB8-A019-2AFFE72F041B}">
      <dgm:prSet/>
      <dgm:spPr/>
      <dgm:t>
        <a:bodyPr/>
        <a:lstStyle/>
        <a:p>
          <a:endParaRPr lang="en-US"/>
        </a:p>
      </dgm:t>
    </dgm:pt>
    <dgm:pt modelId="{9D79640C-3CB7-4573-9C14-097DE45C80EC}">
      <dgm:prSet phldrT="[Text]"/>
      <dgm:spPr/>
      <dgm:t>
        <a:bodyPr/>
        <a:lstStyle/>
        <a:p>
          <a:r>
            <a:rPr lang="en-US" dirty="0"/>
            <a:t>Methamphetamine Waste</a:t>
          </a:r>
        </a:p>
      </dgm:t>
    </dgm:pt>
    <dgm:pt modelId="{C69EF346-02C6-4CF6-BC0E-9010BD8A96AD}" type="parTrans" cxnId="{3DD0D162-81D0-484F-9029-ACFFF0BD2F80}">
      <dgm:prSet/>
      <dgm:spPr/>
      <dgm:t>
        <a:bodyPr/>
        <a:lstStyle/>
        <a:p>
          <a:endParaRPr lang="en-US"/>
        </a:p>
      </dgm:t>
    </dgm:pt>
    <dgm:pt modelId="{C3211789-8D4A-404F-9AD3-ED5F0BCFB660}" type="sibTrans" cxnId="{3DD0D162-81D0-484F-9029-ACFFF0BD2F80}">
      <dgm:prSet/>
      <dgm:spPr/>
      <dgm:t>
        <a:bodyPr/>
        <a:lstStyle/>
        <a:p>
          <a:endParaRPr lang="en-US"/>
        </a:p>
      </dgm:t>
    </dgm:pt>
    <dgm:pt modelId="{4E3CF197-D727-46F2-A968-214372409ECC}">
      <dgm:prSet phldrT="[Text]" custT="1"/>
      <dgm:spPr/>
      <dgm:t>
        <a:bodyPr/>
        <a:lstStyle/>
        <a:p>
          <a:r>
            <a:rPr lang="en-US" sz="1000" dirty="0"/>
            <a:t>Waste Drums</a:t>
          </a:r>
        </a:p>
      </dgm:t>
    </dgm:pt>
    <dgm:pt modelId="{E413CB53-2A9B-47B3-BCD5-456C21AFEBE5}" type="parTrans" cxnId="{397C4741-AEA3-4EF8-9495-2E0E5F4F37F3}">
      <dgm:prSet/>
      <dgm:spPr/>
      <dgm:t>
        <a:bodyPr/>
        <a:lstStyle/>
        <a:p>
          <a:endParaRPr lang="en-US"/>
        </a:p>
      </dgm:t>
    </dgm:pt>
    <dgm:pt modelId="{3D4631C8-DD77-4E1E-8DB8-8F1DC2F16E87}" type="sibTrans" cxnId="{397C4741-AEA3-4EF8-9495-2E0E5F4F37F3}">
      <dgm:prSet/>
      <dgm:spPr/>
      <dgm:t>
        <a:bodyPr/>
        <a:lstStyle/>
        <a:p>
          <a:endParaRPr lang="en-US"/>
        </a:p>
      </dgm:t>
    </dgm:pt>
    <dgm:pt modelId="{C4631085-9DE4-4B5E-97C2-D69B857B0570}" type="pres">
      <dgm:prSet presAssocID="{63B12E39-E73B-4254-9B5F-ABA8BFD31A23}" presName="Name0" presStyleCnt="0">
        <dgm:presLayoutVars>
          <dgm:dir/>
          <dgm:animLvl val="lvl"/>
          <dgm:resizeHandles val="exact"/>
        </dgm:presLayoutVars>
      </dgm:prSet>
      <dgm:spPr/>
    </dgm:pt>
    <dgm:pt modelId="{5FB29828-D683-4D6F-98CE-9AF58EB2A056}" type="pres">
      <dgm:prSet presAssocID="{08746835-E304-4E4A-B2DF-63F085293E3C}" presName="parTxOnly" presStyleLbl="node1" presStyleIdx="0" presStyleCnt="5" custScaleX="2000000" custScaleY="1088186" custLinFactX="153846" custLinFactNeighborX="200000" custLinFactNeighborY="90685">
        <dgm:presLayoutVars>
          <dgm:chMax val="0"/>
          <dgm:chPref val="0"/>
          <dgm:bulletEnabled val="1"/>
        </dgm:presLayoutVars>
      </dgm:prSet>
      <dgm:spPr/>
    </dgm:pt>
    <dgm:pt modelId="{B74C24A8-E5E2-4A8E-B650-AC913AC7861B}" type="pres">
      <dgm:prSet presAssocID="{EF701FF1-4540-4116-B55D-DEDB1DAB53BF}" presName="parTxOnlySpace" presStyleCnt="0"/>
      <dgm:spPr/>
    </dgm:pt>
    <dgm:pt modelId="{2E7E41D6-BA89-47B9-B9BA-E2438191BB3D}" type="pres">
      <dgm:prSet presAssocID="{CC6ABDE1-66A1-4FCA-99A9-92667B3E12CC}" presName="parTxOnly" presStyleLbl="node1" presStyleIdx="1" presStyleCnt="5" custScaleX="2000000" custScaleY="1088186" custLinFactX="78171" custLinFactNeighborX="100000" custLinFactNeighborY="90685">
        <dgm:presLayoutVars>
          <dgm:chMax val="0"/>
          <dgm:chPref val="0"/>
          <dgm:bulletEnabled val="1"/>
        </dgm:presLayoutVars>
      </dgm:prSet>
      <dgm:spPr/>
    </dgm:pt>
    <dgm:pt modelId="{BA1A7A97-0372-4E95-B656-6172EC09A3A9}" type="pres">
      <dgm:prSet presAssocID="{F4AE76DA-518B-4034-823F-2DA70EBFCFD0}" presName="parTxOnlySpace" presStyleCnt="0"/>
      <dgm:spPr/>
    </dgm:pt>
    <dgm:pt modelId="{9CC23836-6916-4199-A241-F62ED574C24D}" type="pres">
      <dgm:prSet presAssocID="{D6173867-DD5F-4A22-8944-573B88BCF73B}" presName="parTxOnly" presStyleLbl="node1" presStyleIdx="2" presStyleCnt="5" custScaleX="2000000" custScaleY="1088186" custLinFactNeighborX="-24960" custLinFactNeighborY="90685">
        <dgm:presLayoutVars>
          <dgm:chMax val="0"/>
          <dgm:chPref val="0"/>
          <dgm:bulletEnabled val="1"/>
        </dgm:presLayoutVars>
      </dgm:prSet>
      <dgm:spPr/>
    </dgm:pt>
    <dgm:pt modelId="{7B64CBF5-CCDD-4D8F-AB02-56763ED530C2}" type="pres">
      <dgm:prSet presAssocID="{37BD70A9-DA5D-43C9-BE7B-95E55D2230D3}" presName="parTxOnlySpace" presStyleCnt="0"/>
      <dgm:spPr/>
    </dgm:pt>
    <dgm:pt modelId="{C40DD198-3C16-444D-A1B7-C30163CF62EB}" type="pres">
      <dgm:prSet presAssocID="{9D79640C-3CB7-4573-9C14-097DE45C80EC}" presName="parTxOnly" presStyleLbl="node1" presStyleIdx="3" presStyleCnt="5" custScaleX="2000000" custScaleY="1088186" custLinFactX="-78170" custLinFactNeighborX="-100000" custLinFactNeighborY="90685">
        <dgm:presLayoutVars>
          <dgm:chMax val="0"/>
          <dgm:chPref val="0"/>
          <dgm:bulletEnabled val="1"/>
        </dgm:presLayoutVars>
      </dgm:prSet>
      <dgm:spPr/>
    </dgm:pt>
    <dgm:pt modelId="{DE9421C4-2667-42A7-9698-F430C171AE10}" type="pres">
      <dgm:prSet presAssocID="{C3211789-8D4A-404F-9AD3-ED5F0BCFB660}" presName="parTxOnlySpace" presStyleCnt="0"/>
      <dgm:spPr/>
    </dgm:pt>
    <dgm:pt modelId="{9A632703-4670-4010-9AF6-B67FA085278F}" type="pres">
      <dgm:prSet presAssocID="{4E3CF197-D727-46F2-A968-214372409ECC}" presName="parTxOnly" presStyleLbl="node1" presStyleIdx="4" presStyleCnt="5" custScaleX="2000000" custScaleY="1088186" custLinFactX="-153845" custLinFactNeighborX="-200000" custLinFactNeighborY="90685">
        <dgm:presLayoutVars>
          <dgm:chMax val="0"/>
          <dgm:chPref val="0"/>
          <dgm:bulletEnabled val="1"/>
        </dgm:presLayoutVars>
      </dgm:prSet>
      <dgm:spPr/>
    </dgm:pt>
  </dgm:ptLst>
  <dgm:cxnLst>
    <dgm:cxn modelId="{CAE2DE0B-B7C8-4535-8AD9-A41D49587723}" srcId="{63B12E39-E73B-4254-9B5F-ABA8BFD31A23}" destId="{CC6ABDE1-66A1-4FCA-99A9-92667B3E12CC}" srcOrd="1" destOrd="0" parTransId="{FB57296A-697C-4FD2-A057-335D9EA83DE7}" sibTransId="{F4AE76DA-518B-4034-823F-2DA70EBFCFD0}"/>
    <dgm:cxn modelId="{6FAFFB5F-31D8-433E-A189-351F314051A8}" type="presOf" srcId="{9D79640C-3CB7-4573-9C14-097DE45C80EC}" destId="{C40DD198-3C16-444D-A1B7-C30163CF62EB}" srcOrd="0" destOrd="0" presId="urn:microsoft.com/office/officeart/2005/8/layout/chevron1"/>
    <dgm:cxn modelId="{397C4741-AEA3-4EF8-9495-2E0E5F4F37F3}" srcId="{63B12E39-E73B-4254-9B5F-ABA8BFD31A23}" destId="{4E3CF197-D727-46F2-A968-214372409ECC}" srcOrd="4" destOrd="0" parTransId="{E413CB53-2A9B-47B3-BCD5-456C21AFEBE5}" sibTransId="{3D4631C8-DD77-4E1E-8DB8-8F1DC2F16E87}"/>
    <dgm:cxn modelId="{3DD0D162-81D0-484F-9029-ACFFF0BD2F80}" srcId="{63B12E39-E73B-4254-9B5F-ABA8BFD31A23}" destId="{9D79640C-3CB7-4573-9C14-097DE45C80EC}" srcOrd="3" destOrd="0" parTransId="{C69EF346-02C6-4CF6-BC0E-9010BD8A96AD}" sibTransId="{C3211789-8D4A-404F-9AD3-ED5F0BCFB660}"/>
    <dgm:cxn modelId="{0A2BDB7F-A30D-461C-A703-1E9393A2FB29}" type="presOf" srcId="{CC6ABDE1-66A1-4FCA-99A9-92667B3E12CC}" destId="{2E7E41D6-BA89-47B9-B9BA-E2438191BB3D}" srcOrd="0" destOrd="0" presId="urn:microsoft.com/office/officeart/2005/8/layout/chevron1"/>
    <dgm:cxn modelId="{C9F2B789-B0AF-4FB8-A019-2AFFE72F041B}" srcId="{63B12E39-E73B-4254-9B5F-ABA8BFD31A23}" destId="{D6173867-DD5F-4A22-8944-573B88BCF73B}" srcOrd="2" destOrd="0" parTransId="{7BE3FC9B-63C1-47DA-B756-095B6DB8E4AD}" sibTransId="{37BD70A9-DA5D-43C9-BE7B-95E55D2230D3}"/>
    <dgm:cxn modelId="{ABFE2C9A-35D5-4FF4-BE5B-7AFC361287D0}" type="presOf" srcId="{63B12E39-E73B-4254-9B5F-ABA8BFD31A23}" destId="{C4631085-9DE4-4B5E-97C2-D69B857B0570}" srcOrd="0" destOrd="0" presId="urn:microsoft.com/office/officeart/2005/8/layout/chevron1"/>
    <dgm:cxn modelId="{47A9799E-FC84-49C7-B012-2E9B93B612EE}" type="presOf" srcId="{08746835-E304-4E4A-B2DF-63F085293E3C}" destId="{5FB29828-D683-4D6F-98CE-9AF58EB2A056}" srcOrd="0" destOrd="0" presId="urn:microsoft.com/office/officeart/2005/8/layout/chevron1"/>
    <dgm:cxn modelId="{72852BCE-37A5-41A7-AB45-956D994FA369}" type="presOf" srcId="{D6173867-DD5F-4A22-8944-573B88BCF73B}" destId="{9CC23836-6916-4199-A241-F62ED574C24D}" srcOrd="0" destOrd="0" presId="urn:microsoft.com/office/officeart/2005/8/layout/chevron1"/>
    <dgm:cxn modelId="{2A801DEB-963E-414A-B23A-414B2F476CEB}" srcId="{63B12E39-E73B-4254-9B5F-ABA8BFD31A23}" destId="{08746835-E304-4E4A-B2DF-63F085293E3C}" srcOrd="0" destOrd="0" parTransId="{98918CF2-4066-41AF-9E04-B94C4DF2D24E}" sibTransId="{EF701FF1-4540-4116-B55D-DEDB1DAB53BF}"/>
    <dgm:cxn modelId="{19E14EFA-3AEC-4F9B-8310-E0F4878939B8}" type="presOf" srcId="{4E3CF197-D727-46F2-A968-214372409ECC}" destId="{9A632703-4670-4010-9AF6-B67FA085278F}" srcOrd="0" destOrd="0" presId="urn:microsoft.com/office/officeart/2005/8/layout/chevron1"/>
    <dgm:cxn modelId="{5158E8C8-2F29-4821-8475-FB14AF3359CC}" type="presParOf" srcId="{C4631085-9DE4-4B5E-97C2-D69B857B0570}" destId="{5FB29828-D683-4D6F-98CE-9AF58EB2A056}" srcOrd="0" destOrd="0" presId="urn:microsoft.com/office/officeart/2005/8/layout/chevron1"/>
    <dgm:cxn modelId="{BE30B15A-2693-4035-A75F-80F22F01AA2F}" type="presParOf" srcId="{C4631085-9DE4-4B5E-97C2-D69B857B0570}" destId="{B74C24A8-E5E2-4A8E-B650-AC913AC7861B}" srcOrd="1" destOrd="0" presId="urn:microsoft.com/office/officeart/2005/8/layout/chevron1"/>
    <dgm:cxn modelId="{927BDF34-7C1B-4CD2-8DC6-6B8C24DD24CB}" type="presParOf" srcId="{C4631085-9DE4-4B5E-97C2-D69B857B0570}" destId="{2E7E41D6-BA89-47B9-B9BA-E2438191BB3D}" srcOrd="2" destOrd="0" presId="urn:microsoft.com/office/officeart/2005/8/layout/chevron1"/>
    <dgm:cxn modelId="{F5EDAC63-D1FD-4803-9E53-774A2FB9CF0B}" type="presParOf" srcId="{C4631085-9DE4-4B5E-97C2-D69B857B0570}" destId="{BA1A7A97-0372-4E95-B656-6172EC09A3A9}" srcOrd="3" destOrd="0" presId="urn:microsoft.com/office/officeart/2005/8/layout/chevron1"/>
    <dgm:cxn modelId="{3FC38BC9-2A51-40D9-8A99-BDAA7D26A543}" type="presParOf" srcId="{C4631085-9DE4-4B5E-97C2-D69B857B0570}" destId="{9CC23836-6916-4199-A241-F62ED574C24D}" srcOrd="4" destOrd="0" presId="urn:microsoft.com/office/officeart/2005/8/layout/chevron1"/>
    <dgm:cxn modelId="{0306DBA0-58A5-4CD5-9413-B786466A1029}" type="presParOf" srcId="{C4631085-9DE4-4B5E-97C2-D69B857B0570}" destId="{7B64CBF5-CCDD-4D8F-AB02-56763ED530C2}" srcOrd="5" destOrd="0" presId="urn:microsoft.com/office/officeart/2005/8/layout/chevron1"/>
    <dgm:cxn modelId="{20B9F108-3217-4D31-B2B6-3C5CD32BE930}" type="presParOf" srcId="{C4631085-9DE4-4B5E-97C2-D69B857B0570}" destId="{C40DD198-3C16-444D-A1B7-C30163CF62EB}" srcOrd="6" destOrd="0" presId="urn:microsoft.com/office/officeart/2005/8/layout/chevron1"/>
    <dgm:cxn modelId="{1AAFE0D1-7759-4ACE-A8A6-C90C50F31AB4}" type="presParOf" srcId="{C4631085-9DE4-4B5E-97C2-D69B857B0570}" destId="{DE9421C4-2667-42A7-9698-F430C171AE10}" srcOrd="7" destOrd="0" presId="urn:microsoft.com/office/officeart/2005/8/layout/chevron1"/>
    <dgm:cxn modelId="{79CED234-8C8B-4AB1-8D66-E284327A7424}" type="presParOf" srcId="{C4631085-9DE4-4B5E-97C2-D69B857B0570}" destId="{9A632703-4670-4010-9AF6-B67FA085278F}" srcOrd="8"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C1E0E3-79DB-4E65-918E-97C8327DC9B9}"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000285A-49BE-4B8F-A8E1-FC2F104E8AB2}">
      <dgm:prSet phldrT="[Text]" custT="1"/>
      <dgm:spPr/>
      <dgm:t>
        <a:bodyPr/>
        <a:lstStyle/>
        <a:p>
          <a:r>
            <a:rPr lang="en-US" sz="2800" dirty="0"/>
            <a:t>Keep all chemicals out of reach of children and pets</a:t>
          </a:r>
        </a:p>
      </dgm:t>
    </dgm:pt>
    <dgm:pt modelId="{739CE2F8-1CF4-4711-B23E-096D46D23E8A}" type="parTrans" cxnId="{185C8026-4227-48DE-BE44-3B7BBEA71737}">
      <dgm:prSet/>
      <dgm:spPr/>
      <dgm:t>
        <a:bodyPr/>
        <a:lstStyle/>
        <a:p>
          <a:endParaRPr lang="en-US"/>
        </a:p>
      </dgm:t>
    </dgm:pt>
    <dgm:pt modelId="{BED3DA8B-7D9A-4B4A-8878-1367F91DE9C2}" type="sibTrans" cxnId="{185C8026-4227-48DE-BE44-3B7BBEA71737}">
      <dgm:prSet/>
      <dgm:spPr/>
      <dgm:t>
        <a:bodyPr/>
        <a:lstStyle/>
        <a:p>
          <a:endParaRPr lang="en-US"/>
        </a:p>
      </dgm:t>
    </dgm:pt>
    <dgm:pt modelId="{3A442C2F-FFAA-4F8E-A04A-060A191C127F}">
      <dgm:prSet phldrT="[Text]" custT="1"/>
      <dgm:spPr/>
      <dgm:t>
        <a:bodyPr/>
        <a:lstStyle/>
        <a:p>
          <a:r>
            <a:rPr lang="en-US" sz="2800" dirty="0"/>
            <a:t>Wear gloves and safety glasses when handling chemicals</a:t>
          </a:r>
        </a:p>
      </dgm:t>
    </dgm:pt>
    <dgm:pt modelId="{FA54F5FA-E719-4EDC-972A-A59036648372}" type="parTrans" cxnId="{693F996D-3A32-4CDC-922E-E1C5CFB5766A}">
      <dgm:prSet/>
      <dgm:spPr/>
      <dgm:t>
        <a:bodyPr/>
        <a:lstStyle/>
        <a:p>
          <a:endParaRPr lang="en-US"/>
        </a:p>
      </dgm:t>
    </dgm:pt>
    <dgm:pt modelId="{AA6F1DAD-CF9A-4584-9A9E-A722B4235048}" type="sibTrans" cxnId="{693F996D-3A32-4CDC-922E-E1C5CFB5766A}">
      <dgm:prSet/>
      <dgm:spPr/>
      <dgm:t>
        <a:bodyPr/>
        <a:lstStyle/>
        <a:p>
          <a:endParaRPr lang="en-US"/>
        </a:p>
      </dgm:t>
    </dgm:pt>
    <dgm:pt modelId="{0E09066B-782D-4287-A0ED-99C591B31B29}" type="pres">
      <dgm:prSet presAssocID="{A5C1E0E3-79DB-4E65-918E-97C8327DC9B9}" presName="linear" presStyleCnt="0">
        <dgm:presLayoutVars>
          <dgm:animLvl val="lvl"/>
          <dgm:resizeHandles val="exact"/>
        </dgm:presLayoutVars>
      </dgm:prSet>
      <dgm:spPr/>
    </dgm:pt>
    <dgm:pt modelId="{40EB6953-14BF-4E6F-BD9C-F24167886332}" type="pres">
      <dgm:prSet presAssocID="{E000285A-49BE-4B8F-A8E1-FC2F104E8AB2}" presName="parentText" presStyleLbl="node1" presStyleIdx="0" presStyleCnt="2" custScaleX="99950" custScaleY="98011" custLinFactNeighborX="-25" custLinFactNeighborY="-13610">
        <dgm:presLayoutVars>
          <dgm:chMax val="0"/>
          <dgm:bulletEnabled val="1"/>
        </dgm:presLayoutVars>
      </dgm:prSet>
      <dgm:spPr/>
    </dgm:pt>
    <dgm:pt modelId="{D2A027C0-8A55-464D-874E-E4D4A087C421}" type="pres">
      <dgm:prSet presAssocID="{BED3DA8B-7D9A-4B4A-8878-1367F91DE9C2}" presName="spacer" presStyleCnt="0"/>
      <dgm:spPr/>
    </dgm:pt>
    <dgm:pt modelId="{C13DCE6B-7861-4A65-80B2-C800CA7D3682}" type="pres">
      <dgm:prSet presAssocID="{3A442C2F-FFAA-4F8E-A04A-060A191C127F}" presName="parentText" presStyleLbl="node1" presStyleIdx="1" presStyleCnt="2" custScaleY="86048" custLinFactNeighborY="-43512">
        <dgm:presLayoutVars>
          <dgm:chMax val="0"/>
          <dgm:bulletEnabled val="1"/>
        </dgm:presLayoutVars>
      </dgm:prSet>
      <dgm:spPr/>
    </dgm:pt>
  </dgm:ptLst>
  <dgm:cxnLst>
    <dgm:cxn modelId="{F7B91A25-1580-48FB-81C1-7C77FA79FC04}" type="presOf" srcId="{E000285A-49BE-4B8F-A8E1-FC2F104E8AB2}" destId="{40EB6953-14BF-4E6F-BD9C-F24167886332}" srcOrd="0" destOrd="0" presId="urn:microsoft.com/office/officeart/2005/8/layout/vList2"/>
    <dgm:cxn modelId="{185C8026-4227-48DE-BE44-3B7BBEA71737}" srcId="{A5C1E0E3-79DB-4E65-918E-97C8327DC9B9}" destId="{E000285A-49BE-4B8F-A8E1-FC2F104E8AB2}" srcOrd="0" destOrd="0" parTransId="{739CE2F8-1CF4-4711-B23E-096D46D23E8A}" sibTransId="{BED3DA8B-7D9A-4B4A-8878-1367F91DE9C2}"/>
    <dgm:cxn modelId="{693F996D-3A32-4CDC-922E-E1C5CFB5766A}" srcId="{A5C1E0E3-79DB-4E65-918E-97C8327DC9B9}" destId="{3A442C2F-FFAA-4F8E-A04A-060A191C127F}" srcOrd="1" destOrd="0" parTransId="{FA54F5FA-E719-4EDC-972A-A59036648372}" sibTransId="{AA6F1DAD-CF9A-4584-9A9E-A722B4235048}"/>
    <dgm:cxn modelId="{67758352-D6FF-497E-AC3E-D5FCC234A4C2}" type="presOf" srcId="{3A442C2F-FFAA-4F8E-A04A-060A191C127F}" destId="{C13DCE6B-7861-4A65-80B2-C800CA7D3682}" srcOrd="0" destOrd="0" presId="urn:microsoft.com/office/officeart/2005/8/layout/vList2"/>
    <dgm:cxn modelId="{2BAFE5B8-AE11-40F1-A492-FA271496352C}" type="presOf" srcId="{A5C1E0E3-79DB-4E65-918E-97C8327DC9B9}" destId="{0E09066B-782D-4287-A0ED-99C591B31B29}" srcOrd="0" destOrd="0" presId="urn:microsoft.com/office/officeart/2005/8/layout/vList2"/>
    <dgm:cxn modelId="{A0A0D6A4-5FAA-494F-AE86-A608A3EF7019}" type="presParOf" srcId="{0E09066B-782D-4287-A0ED-99C591B31B29}" destId="{40EB6953-14BF-4E6F-BD9C-F24167886332}" srcOrd="0" destOrd="0" presId="urn:microsoft.com/office/officeart/2005/8/layout/vList2"/>
    <dgm:cxn modelId="{5D5C4783-7B3A-45C3-916C-D87AD77CA747}" type="presParOf" srcId="{0E09066B-782D-4287-A0ED-99C591B31B29}" destId="{D2A027C0-8A55-464D-874E-E4D4A087C421}" srcOrd="1" destOrd="0" presId="urn:microsoft.com/office/officeart/2005/8/layout/vList2"/>
    <dgm:cxn modelId="{B1E60716-63FB-4D1D-A00F-CFF7682127EB}" type="presParOf" srcId="{0E09066B-782D-4287-A0ED-99C591B31B29}" destId="{C13DCE6B-7861-4A65-80B2-C800CA7D368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C1E0E3-79DB-4E65-918E-97C8327DC9B9}"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000285A-49BE-4B8F-A8E1-FC2F104E8AB2}">
      <dgm:prSet phldrT="[Text]" custT="1"/>
      <dgm:spPr/>
      <dgm:t>
        <a:bodyPr/>
        <a:lstStyle/>
        <a:p>
          <a:r>
            <a:rPr lang="en-US" sz="2800" dirty="0"/>
            <a:t>Expired powders can be thrown away and liquids can be poured down the drain</a:t>
          </a:r>
        </a:p>
      </dgm:t>
    </dgm:pt>
    <dgm:pt modelId="{739CE2F8-1CF4-4711-B23E-096D46D23E8A}" type="parTrans" cxnId="{185C8026-4227-48DE-BE44-3B7BBEA71737}">
      <dgm:prSet/>
      <dgm:spPr/>
      <dgm:t>
        <a:bodyPr/>
        <a:lstStyle/>
        <a:p>
          <a:endParaRPr lang="en-US"/>
        </a:p>
      </dgm:t>
    </dgm:pt>
    <dgm:pt modelId="{BED3DA8B-7D9A-4B4A-8878-1367F91DE9C2}" type="sibTrans" cxnId="{185C8026-4227-48DE-BE44-3B7BBEA71737}">
      <dgm:prSet/>
      <dgm:spPr/>
      <dgm:t>
        <a:bodyPr/>
        <a:lstStyle/>
        <a:p>
          <a:endParaRPr lang="en-US"/>
        </a:p>
      </dgm:t>
    </dgm:pt>
    <dgm:pt modelId="{0E09066B-782D-4287-A0ED-99C591B31B29}" type="pres">
      <dgm:prSet presAssocID="{A5C1E0E3-79DB-4E65-918E-97C8327DC9B9}" presName="linear" presStyleCnt="0">
        <dgm:presLayoutVars>
          <dgm:animLvl val="lvl"/>
          <dgm:resizeHandles val="exact"/>
        </dgm:presLayoutVars>
      </dgm:prSet>
      <dgm:spPr/>
    </dgm:pt>
    <dgm:pt modelId="{40EB6953-14BF-4E6F-BD9C-F24167886332}" type="pres">
      <dgm:prSet presAssocID="{E000285A-49BE-4B8F-A8E1-FC2F104E8AB2}" presName="parentText" presStyleLbl="node1" presStyleIdx="0" presStyleCnt="1" custScaleX="99950" custScaleY="75603" custLinFactNeighborX="190" custLinFactNeighborY="-22121">
        <dgm:presLayoutVars>
          <dgm:chMax val="0"/>
          <dgm:bulletEnabled val="1"/>
        </dgm:presLayoutVars>
      </dgm:prSet>
      <dgm:spPr/>
    </dgm:pt>
  </dgm:ptLst>
  <dgm:cxnLst>
    <dgm:cxn modelId="{F7B91A25-1580-48FB-81C1-7C77FA79FC04}" type="presOf" srcId="{E000285A-49BE-4B8F-A8E1-FC2F104E8AB2}" destId="{40EB6953-14BF-4E6F-BD9C-F24167886332}" srcOrd="0" destOrd="0" presId="urn:microsoft.com/office/officeart/2005/8/layout/vList2"/>
    <dgm:cxn modelId="{185C8026-4227-48DE-BE44-3B7BBEA71737}" srcId="{A5C1E0E3-79DB-4E65-918E-97C8327DC9B9}" destId="{E000285A-49BE-4B8F-A8E1-FC2F104E8AB2}" srcOrd="0" destOrd="0" parTransId="{739CE2F8-1CF4-4711-B23E-096D46D23E8A}" sibTransId="{BED3DA8B-7D9A-4B4A-8878-1367F91DE9C2}"/>
    <dgm:cxn modelId="{2BAFE5B8-AE11-40F1-A492-FA271496352C}" type="presOf" srcId="{A5C1E0E3-79DB-4E65-918E-97C8327DC9B9}" destId="{0E09066B-782D-4287-A0ED-99C591B31B29}" srcOrd="0" destOrd="0" presId="urn:microsoft.com/office/officeart/2005/8/layout/vList2"/>
    <dgm:cxn modelId="{A0A0D6A4-5FAA-494F-AE86-A608A3EF7019}" type="presParOf" srcId="{0E09066B-782D-4287-A0ED-99C591B31B29}" destId="{40EB6953-14BF-4E6F-BD9C-F24167886332}"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09396-90A3-4463-81D9-9F16E5C78FF2}">
      <dsp:nvSpPr>
        <dsp:cNvPr id="0" name=""/>
        <dsp:cNvSpPr/>
      </dsp:nvSpPr>
      <dsp:spPr>
        <a:xfrm>
          <a:off x="0" y="396021"/>
          <a:ext cx="8229599" cy="113149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u="none" kern="1200" dirty="0">
              <a:hlinkClick xmlns:r="http://schemas.openxmlformats.org/officeDocument/2006/relationships" r:id="rId1"/>
            </a:rPr>
            <a:t>http://mostreamteam.org/training-materials-and-resources.html</a:t>
          </a:r>
          <a:r>
            <a:rPr lang="en-US" sz="2400" u="none" kern="1200" dirty="0"/>
            <a:t> </a:t>
          </a:r>
          <a:endParaRPr lang="en-US" sz="2400" u="sng" kern="1200" dirty="0"/>
        </a:p>
      </dsp:txBody>
      <dsp:txXfrm>
        <a:off x="33140" y="429161"/>
        <a:ext cx="8163319" cy="1065210"/>
      </dsp:txXfrm>
    </dsp:sp>
    <dsp:sp modelId="{46CBC69A-2207-4055-BB5C-A93C5D5C5682}">
      <dsp:nvSpPr>
        <dsp:cNvPr id="0" name=""/>
        <dsp:cNvSpPr/>
      </dsp:nvSpPr>
      <dsp:spPr>
        <a:xfrm>
          <a:off x="0" y="1731180"/>
          <a:ext cx="1131490" cy="1131490"/>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D99316-B8C8-4E10-821D-AB0FD06CA052}">
      <dsp:nvSpPr>
        <dsp:cNvPr id="0" name=""/>
        <dsp:cNvSpPr/>
      </dsp:nvSpPr>
      <dsp:spPr>
        <a:xfrm>
          <a:off x="1199379" y="1731180"/>
          <a:ext cx="7030220" cy="1131490"/>
        </a:xfrm>
        <a:prstGeom prst="roundRect">
          <a:avLst>
            <a:gd name="adj" fmla="val 1667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Information on chemical composition, hazards, disposal, ecological information, etc.</a:t>
          </a:r>
        </a:p>
      </dsp:txBody>
      <dsp:txXfrm>
        <a:off x="1254624" y="1786425"/>
        <a:ext cx="6919730" cy="1021000"/>
      </dsp:txXfrm>
    </dsp:sp>
    <dsp:sp modelId="{BBB9E9FA-8BEE-41A7-A65C-8D4479F427A9}">
      <dsp:nvSpPr>
        <dsp:cNvPr id="0" name=""/>
        <dsp:cNvSpPr/>
      </dsp:nvSpPr>
      <dsp:spPr>
        <a:xfrm>
          <a:off x="0" y="2998449"/>
          <a:ext cx="1131490" cy="1131490"/>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657A9B-3CCD-49EC-8CC3-FE35F381BABD}">
      <dsp:nvSpPr>
        <dsp:cNvPr id="0" name=""/>
        <dsp:cNvSpPr/>
      </dsp:nvSpPr>
      <dsp:spPr>
        <a:xfrm>
          <a:off x="1199379" y="2998449"/>
          <a:ext cx="7030220" cy="1131490"/>
        </a:xfrm>
        <a:prstGeom prst="roundRect">
          <a:avLst>
            <a:gd name="adj" fmla="val 1667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Always keep SDS in an easily accessible location</a:t>
          </a:r>
        </a:p>
      </dsp:txBody>
      <dsp:txXfrm>
        <a:off x="1254624" y="3053694"/>
        <a:ext cx="6919730" cy="1021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29828-D683-4D6F-98CE-9AF58EB2A056}">
      <dsp:nvSpPr>
        <dsp:cNvPr id="0" name=""/>
        <dsp:cNvSpPr/>
      </dsp:nvSpPr>
      <dsp:spPr>
        <a:xfrm>
          <a:off x="152400" y="304800"/>
          <a:ext cx="1680595" cy="365760"/>
        </a:xfrm>
        <a:prstGeom prst="chevron">
          <a:avLst/>
        </a:prstGeom>
        <a:solidFill>
          <a:schemeClr val="accent3"/>
        </a:soli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Chemical Safety</a:t>
          </a:r>
        </a:p>
      </dsp:txBody>
      <dsp:txXfrm>
        <a:off x="335280" y="304800"/>
        <a:ext cx="1314835" cy="365760"/>
      </dsp:txXfrm>
    </dsp:sp>
    <dsp:sp modelId="{2E7E41D6-BA89-47B9-B9BA-E2438191BB3D}">
      <dsp:nvSpPr>
        <dsp:cNvPr id="0" name=""/>
        <dsp:cNvSpPr/>
      </dsp:nvSpPr>
      <dsp:spPr>
        <a:xfrm>
          <a:off x="1752600" y="304800"/>
          <a:ext cx="1680595" cy="365760"/>
        </a:xfrm>
        <a:prstGeom prst="chevron">
          <a:avLst/>
        </a:prstGeom>
        <a:gradFill rotWithShape="0">
          <a:gsLst>
            <a:gs pos="0">
              <a:schemeClr val="accent3">
                <a:hueOff val="0"/>
                <a:satOff val="0"/>
                <a:lumOff val="0"/>
                <a:alphaOff val="0"/>
                <a:tint val="70000"/>
                <a:satMod val="180000"/>
              </a:schemeClr>
            </a:gs>
            <a:gs pos="62000">
              <a:schemeClr val="accent3">
                <a:hueOff val="0"/>
                <a:satOff val="0"/>
                <a:lumOff val="0"/>
                <a:alphaOff val="0"/>
                <a:tint val="30000"/>
                <a:satMod val="180000"/>
              </a:schemeClr>
            </a:gs>
            <a:gs pos="100000">
              <a:schemeClr val="accent3">
                <a:hueOff val="0"/>
                <a:satOff val="0"/>
                <a:lumOff val="0"/>
                <a:alphaOff val="0"/>
                <a:tint val="22000"/>
                <a:satMod val="180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Water Safety</a:t>
          </a:r>
        </a:p>
      </dsp:txBody>
      <dsp:txXfrm>
        <a:off x="1935480" y="304800"/>
        <a:ext cx="1314835" cy="365760"/>
      </dsp:txXfrm>
    </dsp:sp>
    <dsp:sp modelId="{9CC23836-6916-4199-A241-F62ED574C24D}">
      <dsp:nvSpPr>
        <dsp:cNvPr id="0" name=""/>
        <dsp:cNvSpPr/>
      </dsp:nvSpPr>
      <dsp:spPr>
        <a:xfrm>
          <a:off x="3348605" y="304800"/>
          <a:ext cx="1680595" cy="365760"/>
        </a:xfrm>
        <a:prstGeom prst="chevron">
          <a:avLst/>
        </a:prstGeom>
        <a:gradFill rotWithShape="0">
          <a:gsLst>
            <a:gs pos="0">
              <a:schemeClr val="accent3">
                <a:hueOff val="0"/>
                <a:satOff val="0"/>
                <a:lumOff val="0"/>
                <a:alphaOff val="0"/>
                <a:tint val="70000"/>
                <a:satMod val="180000"/>
              </a:schemeClr>
            </a:gs>
            <a:gs pos="62000">
              <a:schemeClr val="accent3">
                <a:hueOff val="0"/>
                <a:satOff val="0"/>
                <a:lumOff val="0"/>
                <a:alphaOff val="0"/>
                <a:tint val="30000"/>
                <a:satMod val="180000"/>
              </a:schemeClr>
            </a:gs>
            <a:gs pos="100000">
              <a:schemeClr val="accent3">
                <a:hueOff val="0"/>
                <a:satOff val="0"/>
                <a:lumOff val="0"/>
                <a:alphaOff val="0"/>
                <a:tint val="22000"/>
                <a:satMod val="180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Trespass</a:t>
          </a:r>
        </a:p>
      </dsp:txBody>
      <dsp:txXfrm>
        <a:off x="3531485" y="304800"/>
        <a:ext cx="1314835" cy="365760"/>
      </dsp:txXfrm>
    </dsp:sp>
    <dsp:sp modelId="{C40DD198-3C16-444D-A1B7-C30163CF62EB}">
      <dsp:nvSpPr>
        <dsp:cNvPr id="0" name=""/>
        <dsp:cNvSpPr/>
      </dsp:nvSpPr>
      <dsp:spPr>
        <a:xfrm>
          <a:off x="4948805" y="304800"/>
          <a:ext cx="1680595" cy="365760"/>
        </a:xfrm>
        <a:prstGeom prst="chevron">
          <a:avLst/>
        </a:prstGeom>
        <a:gradFill rotWithShape="0">
          <a:gsLst>
            <a:gs pos="0">
              <a:schemeClr val="accent3">
                <a:hueOff val="0"/>
                <a:satOff val="0"/>
                <a:lumOff val="0"/>
                <a:alphaOff val="0"/>
                <a:tint val="70000"/>
                <a:satMod val="180000"/>
              </a:schemeClr>
            </a:gs>
            <a:gs pos="62000">
              <a:schemeClr val="accent3">
                <a:hueOff val="0"/>
                <a:satOff val="0"/>
                <a:lumOff val="0"/>
                <a:alphaOff val="0"/>
                <a:tint val="30000"/>
                <a:satMod val="180000"/>
              </a:schemeClr>
            </a:gs>
            <a:gs pos="100000">
              <a:schemeClr val="accent3">
                <a:hueOff val="0"/>
                <a:satOff val="0"/>
                <a:lumOff val="0"/>
                <a:alphaOff val="0"/>
                <a:tint val="22000"/>
                <a:satMod val="180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dirty="0"/>
            <a:t>Methamphetamine Waste</a:t>
          </a:r>
        </a:p>
      </dsp:txBody>
      <dsp:txXfrm>
        <a:off x="5131685" y="304800"/>
        <a:ext cx="1314835" cy="365760"/>
      </dsp:txXfrm>
    </dsp:sp>
    <dsp:sp modelId="{9A632703-4670-4010-9AF6-B67FA085278F}">
      <dsp:nvSpPr>
        <dsp:cNvPr id="0" name=""/>
        <dsp:cNvSpPr/>
      </dsp:nvSpPr>
      <dsp:spPr>
        <a:xfrm>
          <a:off x="6549005" y="304800"/>
          <a:ext cx="1680595" cy="365760"/>
        </a:xfrm>
        <a:prstGeom prst="chevron">
          <a:avLst/>
        </a:prstGeom>
        <a:gradFill rotWithShape="0">
          <a:gsLst>
            <a:gs pos="0">
              <a:schemeClr val="accent3">
                <a:hueOff val="0"/>
                <a:satOff val="0"/>
                <a:lumOff val="0"/>
                <a:alphaOff val="0"/>
                <a:tint val="70000"/>
                <a:satMod val="180000"/>
              </a:schemeClr>
            </a:gs>
            <a:gs pos="62000">
              <a:schemeClr val="accent3">
                <a:hueOff val="0"/>
                <a:satOff val="0"/>
                <a:lumOff val="0"/>
                <a:alphaOff val="0"/>
                <a:tint val="30000"/>
                <a:satMod val="180000"/>
              </a:schemeClr>
            </a:gs>
            <a:gs pos="100000">
              <a:schemeClr val="accent3">
                <a:hueOff val="0"/>
                <a:satOff val="0"/>
                <a:lumOff val="0"/>
                <a:alphaOff val="0"/>
                <a:tint val="22000"/>
                <a:satMod val="180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Waste Drums</a:t>
          </a:r>
        </a:p>
      </dsp:txBody>
      <dsp:txXfrm>
        <a:off x="6731885" y="304800"/>
        <a:ext cx="1314835" cy="365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B6953-14BF-4E6F-BD9C-F24167886332}">
      <dsp:nvSpPr>
        <dsp:cNvPr id="0" name=""/>
        <dsp:cNvSpPr/>
      </dsp:nvSpPr>
      <dsp:spPr>
        <a:xfrm>
          <a:off x="0" y="502147"/>
          <a:ext cx="7844675" cy="117425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Keep all chemicals out of reach of children and pets</a:t>
          </a:r>
        </a:p>
      </dsp:txBody>
      <dsp:txXfrm>
        <a:off x="57322" y="559469"/>
        <a:ext cx="7730031" cy="1059606"/>
      </dsp:txXfrm>
    </dsp:sp>
    <dsp:sp modelId="{C13DCE6B-7861-4A65-80B2-C800CA7D3682}">
      <dsp:nvSpPr>
        <dsp:cNvPr id="0" name=""/>
        <dsp:cNvSpPr/>
      </dsp:nvSpPr>
      <dsp:spPr>
        <a:xfrm>
          <a:off x="0" y="1805602"/>
          <a:ext cx="7848600" cy="1030923"/>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Wear gloves and safety glasses when handling chemicals</a:t>
          </a:r>
        </a:p>
      </dsp:txBody>
      <dsp:txXfrm>
        <a:off x="50326" y="1855928"/>
        <a:ext cx="7747948" cy="9302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B6953-14BF-4E6F-BD9C-F24167886332}">
      <dsp:nvSpPr>
        <dsp:cNvPr id="0" name=""/>
        <dsp:cNvSpPr/>
      </dsp:nvSpPr>
      <dsp:spPr>
        <a:xfrm>
          <a:off x="3924" y="6203"/>
          <a:ext cx="7844675" cy="905784"/>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Expired powders can be thrown away and liquids can be poured down the drain</a:t>
          </a:r>
        </a:p>
      </dsp:txBody>
      <dsp:txXfrm>
        <a:off x="48141" y="50420"/>
        <a:ext cx="7756241" cy="81735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724C21C-E3CB-438D-9145-9EEA2BC86062}" type="datetimeFigureOut">
              <a:rPr lang="en-US" smtClean="0"/>
              <a:t>2/26/2023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DFDEEC2-041F-4909-AE84-673C4580F6A7}" type="slidenum">
              <a:rPr lang="en-US" smtClean="0"/>
              <a:t>‹#›</a:t>
            </a:fld>
            <a:endParaRPr lang="en-US"/>
          </a:p>
        </p:txBody>
      </p:sp>
    </p:spTree>
    <p:extLst>
      <p:ext uri="{BB962C8B-B14F-4D97-AF65-F5344CB8AC3E}">
        <p14:creationId xmlns:p14="http://schemas.microsoft.com/office/powerpoint/2010/main" val="382157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Safety is the most important consideration for water quality monitoring, so we will be reviewing the following safety categories: How to ensure your personal health when sampling, how to collect data safely, and trespassing laws that concern volunteer monitors.</a:t>
            </a:r>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a:t>
            </a:fld>
            <a:endParaRPr lang="en-US"/>
          </a:p>
        </p:txBody>
      </p:sp>
    </p:spTree>
    <p:extLst>
      <p:ext uri="{BB962C8B-B14F-4D97-AF65-F5344CB8AC3E}">
        <p14:creationId xmlns:p14="http://schemas.microsoft.com/office/powerpoint/2010/main" val="207500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talk about chemical safety.</a:t>
            </a:r>
          </a:p>
        </p:txBody>
      </p:sp>
      <p:sp>
        <p:nvSpPr>
          <p:cNvPr id="4" name="Slide Number Placeholder 3"/>
          <p:cNvSpPr>
            <a:spLocks noGrp="1"/>
          </p:cNvSpPr>
          <p:nvPr>
            <p:ph type="sldNum" sz="quarter" idx="5"/>
          </p:nvPr>
        </p:nvSpPr>
        <p:spPr/>
        <p:txBody>
          <a:bodyPr/>
          <a:lstStyle/>
          <a:p>
            <a:fld id="{1DFDEEC2-041F-4909-AE84-673C4580F6A7}" type="slidenum">
              <a:rPr lang="en-US" smtClean="0"/>
              <a:t>10</a:t>
            </a:fld>
            <a:endParaRPr lang="en-US"/>
          </a:p>
        </p:txBody>
      </p:sp>
    </p:spTree>
    <p:extLst>
      <p:ext uri="{BB962C8B-B14F-4D97-AF65-F5344CB8AC3E}">
        <p14:creationId xmlns:p14="http://schemas.microsoft.com/office/powerpoint/2010/main" val="4125517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Data Sheets, or SDSs, are documents that can be found on the Stream Team website. They are also included with every chemical kit and chemical order you receive. </a:t>
            </a:r>
          </a:p>
          <a:p>
            <a:endParaRPr lang="en-US" dirty="0"/>
          </a:p>
          <a:p>
            <a:r>
              <a:rPr lang="en-US" dirty="0"/>
              <a:t>Information about chemical composition, hazards, disposal, and ecological information can be found on the SDS, as well as other information.</a:t>
            </a:r>
          </a:p>
          <a:p>
            <a:endParaRPr lang="en-US" dirty="0"/>
          </a:p>
          <a:p>
            <a:r>
              <a:rPr lang="en-US" dirty="0"/>
              <a:t>Make sure to keep the SDSs for your chemicals somewhere you can easily access them for reference.</a:t>
            </a:r>
          </a:p>
        </p:txBody>
      </p:sp>
      <p:sp>
        <p:nvSpPr>
          <p:cNvPr id="4" name="Slide Number Placeholder 3"/>
          <p:cNvSpPr>
            <a:spLocks noGrp="1"/>
          </p:cNvSpPr>
          <p:nvPr>
            <p:ph type="sldNum" sz="quarter" idx="10"/>
          </p:nvPr>
        </p:nvSpPr>
        <p:spPr/>
        <p:txBody>
          <a:bodyPr/>
          <a:lstStyle/>
          <a:p>
            <a:fld id="{3ECD8E1C-F64A-4991-BB0C-B80F7154F1BE}" type="slidenum">
              <a:rPr lang="en-US" smtClean="0"/>
              <a:t>11</a:t>
            </a:fld>
            <a:endParaRPr lang="en-US"/>
          </a:p>
        </p:txBody>
      </p:sp>
    </p:spTree>
    <p:extLst>
      <p:ext uri="{BB962C8B-B14F-4D97-AF65-F5344CB8AC3E}">
        <p14:creationId xmlns:p14="http://schemas.microsoft.com/office/powerpoint/2010/main" val="328165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your chemicals should be kept out of reach of children and pets. </a:t>
            </a:r>
          </a:p>
          <a:p>
            <a:endParaRPr lang="en-US" dirty="0"/>
          </a:p>
          <a:p>
            <a:r>
              <a:rPr lang="en-US" dirty="0"/>
              <a:t>While not completely necessary, it is recommended to wear safety glasses and gloves while handling any water quality monitoring chemicals.</a:t>
            </a:r>
          </a:p>
          <a:p>
            <a:endParaRPr lang="en-US" dirty="0"/>
          </a:p>
          <a:p>
            <a:r>
              <a:rPr lang="en-US" dirty="0"/>
              <a:t>Store chemicals in a safe, cool place away from moisture.</a:t>
            </a:r>
          </a:p>
          <a:p>
            <a:endParaRPr lang="en-US" dirty="0"/>
          </a:p>
          <a:p>
            <a:r>
              <a:rPr lang="en-US" dirty="0"/>
              <a:t>The chemicals used for water quality monitoring can be disposed of at home.</a:t>
            </a:r>
          </a:p>
          <a:p>
            <a:endParaRPr lang="en-US" dirty="0"/>
          </a:p>
          <a:p>
            <a:r>
              <a:rPr lang="en-US" dirty="0"/>
              <a:t>Expired powders and tablets should be thrown away in the trash, and expired liquids should be flushed down a drain with cold water.</a:t>
            </a:r>
          </a:p>
          <a:p>
            <a:endParaRPr lang="en-US" dirty="0"/>
          </a:p>
          <a:p>
            <a:r>
              <a:rPr lang="en-US" dirty="0"/>
              <a:t>Liquid waste from the nitrate and dissolved oxygen kits should also be flushed down a drain with cold water.</a:t>
            </a:r>
          </a:p>
        </p:txBody>
      </p:sp>
      <p:sp>
        <p:nvSpPr>
          <p:cNvPr id="4" name="Slide Number Placeholder 3"/>
          <p:cNvSpPr>
            <a:spLocks noGrp="1"/>
          </p:cNvSpPr>
          <p:nvPr>
            <p:ph type="sldNum" sz="quarter" idx="10"/>
          </p:nvPr>
        </p:nvSpPr>
        <p:spPr/>
        <p:txBody>
          <a:bodyPr/>
          <a:lstStyle/>
          <a:p>
            <a:fld id="{3ECD8E1C-F64A-4991-BB0C-B80F7154F1BE}" type="slidenum">
              <a:rPr lang="en-US" smtClean="0"/>
              <a:t>12</a:t>
            </a:fld>
            <a:endParaRPr lang="en-US"/>
          </a:p>
        </p:txBody>
      </p:sp>
    </p:spTree>
    <p:extLst>
      <p:ext uri="{BB962C8B-B14F-4D97-AF65-F5344CB8AC3E}">
        <p14:creationId xmlns:p14="http://schemas.microsoft.com/office/powerpoint/2010/main" val="4083808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we’ll cover the</a:t>
            </a:r>
            <a:r>
              <a:rPr lang="en-US" baseline="0" dirty="0"/>
              <a:t> laws regarding trespassing and how to avoid unintentional trespassing.</a:t>
            </a:r>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13</a:t>
            </a:fld>
            <a:endParaRPr lang="en-US"/>
          </a:p>
        </p:txBody>
      </p:sp>
    </p:spTree>
    <p:extLst>
      <p:ext uri="{BB962C8B-B14F-4D97-AF65-F5344CB8AC3E}">
        <p14:creationId xmlns:p14="http://schemas.microsoft.com/office/powerpoint/2010/main" val="3710560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Volunteers and program staff do not have a right to trespass just because they are monitoring water quality.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have to ask for permission to monitor on both private and public lands too. </a:t>
            </a: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14</a:t>
            </a:fld>
            <a:endParaRPr lang="en-US"/>
          </a:p>
        </p:txBody>
      </p:sp>
    </p:spTree>
    <p:extLst>
      <p:ext uri="{BB962C8B-B14F-4D97-AF65-F5344CB8AC3E}">
        <p14:creationId xmlns:p14="http://schemas.microsoft.com/office/powerpoint/2010/main" val="475969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There are two different kinds of trespassing.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more serious of the two is first degree trespass, and it occurs when a person knowingly enters and remains unlawfully on private property.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property must be fenced or enclosed in a manner designed to exclude intruders and notice of trespass is given either by actual communication or if the property is posted.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degree trespass is a class B misdemeanor, and the penalty for this can be up to 6 months jail time and/or a fine not to exceed $1,000.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DFDEEC2-041F-4909-AE84-673C4580F6A7}" type="slidenum">
              <a:rPr lang="en-US" smtClean="0"/>
              <a:t>15</a:t>
            </a:fld>
            <a:endParaRPr lang="en-US"/>
          </a:p>
        </p:txBody>
      </p:sp>
    </p:spTree>
    <p:extLst>
      <p:ext uri="{BB962C8B-B14F-4D97-AF65-F5344CB8AC3E}">
        <p14:creationId xmlns:p14="http://schemas.microsoft.com/office/powerpoint/2010/main" val="3911025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second, less serious kind of trespassing is second degree trespass, and it occurs when a person trespasses unknowingly on private property.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an offense of absolute liability, and because of this, the land does not have to be posted or fenced.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degree trespass is an infraction, and the penalty for this could be a possible fine, but will not result in any jail time.</a:t>
            </a:r>
          </a:p>
          <a:p>
            <a:endParaRPr lang="en-US" dirty="0">
              <a:solidFill>
                <a:srgbClr val="FF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16</a:t>
            </a:fld>
            <a:endParaRPr lang="en-US"/>
          </a:p>
        </p:txBody>
      </p:sp>
    </p:spTree>
    <p:extLst>
      <p:ext uri="{BB962C8B-B14F-4D97-AF65-F5344CB8AC3E}">
        <p14:creationId xmlns:p14="http://schemas.microsoft.com/office/powerpoint/2010/main" val="342581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When in the field, you should heed any signs such as “no trespassing”, “no hunting”, “posted”, or “keep out”.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Trespassing is illegal and dangerous.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Purple Paint Statute specifies how purple paint can be used by landowners to protect their property from trespassers.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law specifies a purple post cap or a vertical line on a tree, but keep a look out for any purple, including things like bandanas and flags.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you see purple assume it means, “Keep out!”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can monitor on private property, but make sure to ask for permission from the landowner.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getting permission to monitor, visit the landowner and explain your objectives.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they don’t want you to monitor on their property, look for a different site.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choose to monitor in a park or on any state land, ask for permission from the park or area manager.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It’s good practice to carry your Stream Team Identification Card to show landowners so they know what you’re telling them is true.</a:t>
            </a:r>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17</a:t>
            </a:fld>
            <a:endParaRPr lang="en-US"/>
          </a:p>
        </p:txBody>
      </p:sp>
    </p:spTree>
    <p:extLst>
      <p:ext uri="{BB962C8B-B14F-4D97-AF65-F5344CB8AC3E}">
        <p14:creationId xmlns:p14="http://schemas.microsoft.com/office/powerpoint/2010/main" val="2367763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an example of the use of purple paint on a tree.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statute states the paint must be a vertical line of at least eight inches in length, and the bottom of the mark should be no less than three feet and no more than five feet high.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marks are also supposed to be placed no more than one hundred feet apart and need to be be readily visible to any person approaching the property.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Even if the painting markings don’t meet the legal requirements, they still mean no trespassing.</a:t>
            </a:r>
            <a:endParaRPr lang="en-US" dirty="0"/>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18</a:t>
            </a:fld>
            <a:endParaRPr lang="en-US"/>
          </a:p>
        </p:txBody>
      </p:sp>
    </p:spTree>
    <p:extLst>
      <p:ext uri="{BB962C8B-B14F-4D97-AF65-F5344CB8AC3E}">
        <p14:creationId xmlns:p14="http://schemas.microsoft.com/office/powerpoint/2010/main" val="3743436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an example of the use of purple paint as post caps, which can also be sprayed onto trees.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statute states that a post capped needs to be marked on at least its top two inches.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bottom of the cap or mark should be between three feet and five feet six inches high.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Marked posts should be placed no more than thirty-six feet apart and must be readily visible to any person approaching the property.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 examples of “purple paint” found on properties are purple pieces of fabric, bandanas, flags, simple purple signs, and haphazardly sprayed or brushed purple paint.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see the color purple, treat it as a no trespassing warning. </a:t>
            </a: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19</a:t>
            </a:fld>
            <a:endParaRPr lang="en-US"/>
          </a:p>
        </p:txBody>
      </p:sp>
    </p:spTree>
    <p:extLst>
      <p:ext uri="{BB962C8B-B14F-4D97-AF65-F5344CB8AC3E}">
        <p14:creationId xmlns:p14="http://schemas.microsoft.com/office/powerpoint/2010/main" val="377705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we’ll talk about things to consider to ensure your personal health.</a:t>
            </a:r>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2</a:t>
            </a:fld>
            <a:endParaRPr lang="en-US"/>
          </a:p>
        </p:txBody>
      </p:sp>
    </p:spTree>
    <p:extLst>
      <p:ext uri="{BB962C8B-B14F-4D97-AF65-F5344CB8AC3E}">
        <p14:creationId xmlns:p14="http://schemas.microsoft.com/office/powerpoint/2010/main" val="1818125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If you’re looking to ask permission to monitor in a certain area, you can contact your County Assessor and use a plat map to figure out who owns the property and have a discussion with them about monitoring.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Some counties have interactive GIS mapping software online, but not all of them.</a:t>
            </a: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20</a:t>
            </a:fld>
            <a:endParaRPr lang="en-US"/>
          </a:p>
        </p:txBody>
      </p:sp>
    </p:spTree>
    <p:extLst>
      <p:ext uri="{BB962C8B-B14F-4D97-AF65-F5344CB8AC3E}">
        <p14:creationId xmlns:p14="http://schemas.microsoft.com/office/powerpoint/2010/main" val="3685427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landowner permission form, which is a great tool to explain who you are and why you are asking for permission for access to someone’s property.</a:t>
            </a:r>
          </a:p>
          <a:p>
            <a:endParaRPr lang="en-US" dirty="0"/>
          </a:p>
          <a:p>
            <a:r>
              <a:rPr lang="en-US" dirty="0"/>
              <a:t>Taking one of these with you if you are having a conversation with a property owner is very beneficial.</a:t>
            </a:r>
          </a:p>
        </p:txBody>
      </p:sp>
      <p:sp>
        <p:nvSpPr>
          <p:cNvPr id="4" name="Slide Number Placeholder 3"/>
          <p:cNvSpPr>
            <a:spLocks noGrp="1"/>
          </p:cNvSpPr>
          <p:nvPr>
            <p:ph type="sldNum" sz="quarter" idx="10"/>
          </p:nvPr>
        </p:nvSpPr>
        <p:spPr/>
        <p:txBody>
          <a:bodyPr/>
          <a:lstStyle/>
          <a:p>
            <a:fld id="{1DFDEEC2-041F-4909-AE84-673C4580F6A7}" type="slidenum">
              <a:rPr lang="en-US" smtClean="0"/>
              <a:t>21</a:t>
            </a:fld>
            <a:endParaRPr lang="en-US"/>
          </a:p>
        </p:txBody>
      </p:sp>
    </p:spTree>
    <p:extLst>
      <p:ext uri="{BB962C8B-B14F-4D97-AF65-F5344CB8AC3E}">
        <p14:creationId xmlns:p14="http://schemas.microsoft.com/office/powerpoint/2010/main" val="215283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In conclusion, please </a:t>
            </a:r>
            <a:r>
              <a:rPr lang="en-US" dirty="0">
                <a:latin typeface="Arial" panose="020B0604020202020204" pitchFamily="34" charset="0"/>
                <a:cs typeface="Arial" panose="020B0604020202020204" pitchFamily="34" charset="0"/>
              </a:rPr>
              <a:t>make sure to take going across someone’s private property seriously, and make sure to be cautious while monitoring.</a:t>
            </a: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22</a:t>
            </a:fld>
            <a:endParaRPr lang="en-US"/>
          </a:p>
        </p:txBody>
      </p:sp>
    </p:spTree>
    <p:extLst>
      <p:ext uri="{BB962C8B-B14F-4D97-AF65-F5344CB8AC3E}">
        <p14:creationId xmlns:p14="http://schemas.microsoft.com/office/powerpoint/2010/main" val="3951779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list of some links that can be used to find additional resources and training videos. If you have any questions, please contact us either by email or phone!</a:t>
            </a:r>
          </a:p>
        </p:txBody>
      </p:sp>
      <p:sp>
        <p:nvSpPr>
          <p:cNvPr id="4" name="Slide Number Placeholder 3"/>
          <p:cNvSpPr>
            <a:spLocks noGrp="1"/>
          </p:cNvSpPr>
          <p:nvPr>
            <p:ph type="sldNum" sz="quarter" idx="5"/>
          </p:nvPr>
        </p:nvSpPr>
        <p:spPr/>
        <p:txBody>
          <a:bodyPr/>
          <a:lstStyle/>
          <a:p>
            <a:fld id="{C1EC613B-57EF-4A39-8D60-666EA887793A}" type="slidenum">
              <a:rPr lang="en-US" smtClean="0"/>
              <a:t>23</a:t>
            </a:fld>
            <a:endParaRPr lang="en-US"/>
          </a:p>
        </p:txBody>
      </p:sp>
    </p:spTree>
    <p:extLst>
      <p:ext uri="{BB962C8B-B14F-4D97-AF65-F5344CB8AC3E}">
        <p14:creationId xmlns:p14="http://schemas.microsoft.com/office/powerpoint/2010/main" val="131513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It’s recommended that you check with your family physician or county health department to discuss appropriate immunizations and learn about any health and safety guidelines.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should always wear some type of foot protection.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Never go bare foot or wear sandals in a stream while doing volunteer monitoring.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Boots, old tennis shoes, and waders all provide good protection from sharp objects.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Wearing a life jacket is important when the depth of the stream is unknown.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Better yet, don’t enter a stream with an unknown depth! If you have young children with you while monitoring, they should also have a life jacket 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order to protect yourself from insect bites, having bug repellent on hand is a good idea.</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3</a:t>
            </a:fld>
            <a:endParaRPr lang="en-US"/>
          </a:p>
        </p:txBody>
      </p:sp>
    </p:spTree>
    <p:extLst>
      <p:ext uri="{BB962C8B-B14F-4D97-AF65-F5344CB8AC3E}">
        <p14:creationId xmlns:p14="http://schemas.microsoft.com/office/powerpoint/2010/main" val="1618102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order to protect yourself from disease-causing pathogens that could possibly be in the stream you are monitoring, avoid water contact with your eyes, nose, and mouth.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Also, try to avoid letting water get into any breaks in your skin, such as blisters, cuts, and sores.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 not rub your eyes or bring your hands to your mouth until after you have washed them with soap and warm water. </a:t>
            </a:r>
          </a:p>
        </p:txBody>
      </p:sp>
      <p:sp>
        <p:nvSpPr>
          <p:cNvPr id="4" name="Slide Number Placeholder 3"/>
          <p:cNvSpPr>
            <a:spLocks noGrp="1"/>
          </p:cNvSpPr>
          <p:nvPr>
            <p:ph type="sldNum" sz="quarter" idx="10"/>
          </p:nvPr>
        </p:nvSpPr>
        <p:spPr/>
        <p:txBody>
          <a:bodyPr/>
          <a:lstStyle/>
          <a:p>
            <a:fld id="{1DFDEEC2-041F-4909-AE84-673C4580F6A7}" type="slidenum">
              <a:rPr lang="en-US" smtClean="0"/>
              <a:t>4</a:t>
            </a:fld>
            <a:endParaRPr lang="en-US"/>
          </a:p>
        </p:txBody>
      </p:sp>
    </p:spTree>
    <p:extLst>
      <p:ext uri="{BB962C8B-B14F-4D97-AF65-F5344CB8AC3E}">
        <p14:creationId xmlns:p14="http://schemas.microsoft.com/office/powerpoint/2010/main" val="2276197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discuss how to safely collect data while you</a:t>
            </a:r>
            <a:r>
              <a:rPr lang="en-US" baseline="0" dirty="0"/>
              <a:t> are sampling at your stream site. </a:t>
            </a:r>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5</a:t>
            </a:fld>
            <a:endParaRPr lang="en-US"/>
          </a:p>
        </p:txBody>
      </p:sp>
    </p:spTree>
    <p:extLst>
      <p:ext uri="{BB962C8B-B14F-4D97-AF65-F5344CB8AC3E}">
        <p14:creationId xmlns:p14="http://schemas.microsoft.com/office/powerpoint/2010/main" val="71448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Use common sense, unlike the person in this photo, who’s using an expensive 30,000 plus pound machine over the streambank.</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Your safety is far more important than any data you might collect, so do not enter the stream when the current is swift and the depth of the water is above you knees. </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It is hard to maintain your balance, and the force of water can even knock over a strong adult.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Buddy System should also be used when possible.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have to go out alone, make sure to tell someone where you are going to sample and when you plan on returning.</a:t>
            </a: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6</a:t>
            </a:fld>
            <a:endParaRPr lang="en-US"/>
          </a:p>
        </p:txBody>
      </p:sp>
    </p:spTree>
    <p:extLst>
      <p:ext uri="{BB962C8B-B14F-4D97-AF65-F5344CB8AC3E}">
        <p14:creationId xmlns:p14="http://schemas.microsoft.com/office/powerpoint/2010/main" val="1308441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You may come across chemical storage drums or tanks while in the field.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It’s very important that you do not touch, open, move, or relocate a drum until it’s verified to not contain hazardous waste.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look for an identifier label, which should list a manufacturer, contents, and hazards.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a label isn’t present, assume it’s hazardous. Again, do not move or touch the drum.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Next, check to see if the drum is leaking, off-gassing at the seams or lid, or bulging.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Lastly, take photographs, note the location and coordinates if possible, and mark the area with a bright flag and “Do Not Disturb” sign.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reason we say to not remove a drum from the site is because if you do, you now assume all responsibility for the drum and its contents.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includes fees for disposal and environmental risks.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will also interfere with locating and holding those responsible for leaving the drum or tank accountable.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should contact the Environmental Emergency Response Hotline so they can investigate and dispose of the drums.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would be a perfect time to put this number into your phone!</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7</a:t>
            </a:fld>
            <a:endParaRPr lang="en-US"/>
          </a:p>
        </p:txBody>
      </p:sp>
    </p:spTree>
    <p:extLst>
      <p:ext uri="{BB962C8B-B14F-4D97-AF65-F5344CB8AC3E}">
        <p14:creationId xmlns:p14="http://schemas.microsoft.com/office/powerpoint/2010/main" val="1367327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Another danger you could run into in the field is meth waste.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wide variety of items can be used to make meth, and many of them are common household items.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 extremely cautious if you come across any of the following at or near your stream site, because they can be extremely hazardous.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find any of the above items, do not touch or remove them.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best thing to do is to leave the items alone.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DFDEEC2-041F-4909-AE84-673C4580F6A7}" type="slidenum">
              <a:rPr lang="en-US" smtClean="0"/>
              <a:t>8</a:t>
            </a:fld>
            <a:endParaRPr lang="en-US"/>
          </a:p>
        </p:txBody>
      </p:sp>
    </p:spTree>
    <p:extLst>
      <p:ext uri="{BB962C8B-B14F-4D97-AF65-F5344CB8AC3E}">
        <p14:creationId xmlns:p14="http://schemas.microsoft.com/office/powerpoint/2010/main" val="2108923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Slide </a:t>
            </a:r>
            <a:fld id="{AE0A212F-D48E-45DB-934F-3F644D59667C}" type="slidenum">
              <a:rPr lang="en-US">
                <a:latin typeface="Arial" panose="020B0604020202020204" pitchFamily="34" charset="0"/>
                <a:cs typeface="Arial" panose="020B0604020202020204" pitchFamily="34" charset="0"/>
              </a:rPr>
              <a:pPr/>
              <a:t>9</a:t>
            </a:fld>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come across what you believe to be meth waste, identify and document the location, call law enforcement, and take pictures.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Meth can be made in a single pot or shake-and-bake kits, which makes it easy to make meth in more secluded, wooded areas.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Pictured here are different kinds of meth waste.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 the left is a gas cylinder, which may have a blue-green valve, and can be extremely unstable and dangerous.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the middle is a cooler that can hold shake-and-bake kits or separate ingredients.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 containers like duffel bags can also contain these items.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Lastly, pictured on the right are soda bottles being used as shake-and-bake kits, which are highly reactive and can explode.</a:t>
            </a:r>
          </a:p>
        </p:txBody>
      </p:sp>
      <p:sp>
        <p:nvSpPr>
          <p:cNvPr id="4" name="Slide Number Placeholder 3"/>
          <p:cNvSpPr>
            <a:spLocks noGrp="1"/>
          </p:cNvSpPr>
          <p:nvPr>
            <p:ph type="sldNum" sz="quarter" idx="10"/>
          </p:nvPr>
        </p:nvSpPr>
        <p:spPr/>
        <p:txBody>
          <a:bodyPr/>
          <a:lstStyle/>
          <a:p>
            <a:fld id="{1DFDEEC2-041F-4909-AE84-673C4580F6A7}" type="slidenum">
              <a:rPr lang="en-US" smtClean="0"/>
              <a:t>9</a:t>
            </a:fld>
            <a:endParaRPr lang="en-US"/>
          </a:p>
        </p:txBody>
      </p:sp>
    </p:spTree>
    <p:extLst>
      <p:ext uri="{BB962C8B-B14F-4D97-AF65-F5344CB8AC3E}">
        <p14:creationId xmlns:p14="http://schemas.microsoft.com/office/powerpoint/2010/main" val="2267945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AF672163-1425-44AE-9A40-58873EF961B2}" type="datetimeFigureOut">
              <a:rPr lang="en-US" smtClean="0"/>
              <a:t>2/26/2023</a:t>
            </a:fld>
            <a:endParaRPr lang="en-US"/>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4DF56814-DE76-4961-A732-1A8D011D56AD}"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F672163-1425-44AE-9A40-58873EF961B2}"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4DF56814-DE76-4961-A732-1A8D011D56A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F672163-1425-44AE-9A40-58873EF961B2}"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4DF56814-DE76-4961-A732-1A8D011D56A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AF672163-1425-44AE-9A40-58873EF961B2}"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4DF56814-DE76-4961-A732-1A8D011D56A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all" baseline="0">
                <a:solidFill>
                  <a:schemeClr val="accent1">
                    <a:tint val="95000"/>
                    <a:satMod val="200000"/>
                  </a:schemeClr>
                </a:solidFill>
              </a:defRPr>
            </a:lvl1pPr>
            <a:extLst/>
          </a:lstStyle>
          <a:p>
            <a:r>
              <a:rPr kumimoji="0" lang="en-US" dirty="0"/>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AF672163-1425-44AE-9A40-58873EF961B2}" type="datetimeFigureOut">
              <a:rPr lang="en-US" smtClean="0"/>
              <a:t>2/26/2023</a:t>
            </a:fld>
            <a:endParaRPr lang="en-US"/>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4DF56814-DE76-4961-A732-1A8D011D56AD}"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F672163-1425-44AE-9A40-58873EF961B2}" type="datetimeFigureOut">
              <a:rPr lang="en-US" smtClean="0"/>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4DF56814-DE76-4961-A732-1A8D011D56AD}"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F672163-1425-44AE-9A40-58873EF961B2}" type="datetimeFigureOut">
              <a:rPr lang="en-US" smtClean="0"/>
              <a:t>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4DF56814-DE76-4961-A732-1A8D011D56A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F672163-1425-44AE-9A40-58873EF961B2}" type="datetimeFigureOut">
              <a:rPr lang="en-US" smtClean="0"/>
              <a:t>2/26/2023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4DF56814-DE76-4961-A732-1A8D011D56AD}"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672163-1425-44AE-9A40-58873EF961B2}" type="datetimeFigureOut">
              <a:rPr lang="en-US" smtClean="0"/>
              <a:t>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4DF56814-DE76-4961-A732-1A8D011D56A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AF672163-1425-44AE-9A40-58873EF961B2}" type="datetimeFigureOut">
              <a:rPr lang="en-US" smtClean="0"/>
              <a:t>2/26/2023</a:t>
            </a:fld>
            <a:endParaRPr lang="en-US"/>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4DF56814-DE76-4961-A732-1A8D011D56AD}"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AF672163-1425-44AE-9A40-58873EF961B2}" type="datetimeFigureOut">
              <a:rPr lang="en-US" smtClean="0"/>
              <a:t>2/26/2023</a:t>
            </a:fld>
            <a:endParaRPr lang="en-US"/>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4DF56814-DE76-4961-A732-1A8D011D56AD}"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AF672163-1425-44AE-9A40-58873EF961B2}" type="datetimeFigureOut">
              <a:rPr lang="en-US" smtClean="0"/>
              <a:t>2/26/2023</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dirty="0"/>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4DF56814-DE76-4961-A732-1A8D011D56AD}" type="slidenum">
              <a:rPr lang="en-US" smtClean="0"/>
              <a:t>‹#›</a:t>
            </a:fld>
            <a:endParaRPr lang="en-US"/>
          </a:p>
        </p:txBody>
      </p:sp>
      <p:pic>
        <p:nvPicPr>
          <p:cNvPr id="9" name="Picture 3" descr="N:\Lackmk\Images\Logos\VWQM.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png"/><Relationship Id="rId10" Type="http://schemas.openxmlformats.org/officeDocument/2006/relationships/diagramData" Target="../diagrams/data2.xml"/><Relationship Id="rId4" Type="http://schemas.openxmlformats.org/officeDocument/2006/relationships/notesSlide" Target="../notesSlides/notesSlide11.xml"/><Relationship Id="rId9" Type="http://schemas.microsoft.com/office/2007/relationships/diagramDrawing" Target="../diagrams/drawing1.xml"/><Relationship Id="rId14"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3.png"/><Relationship Id="rId10" Type="http://schemas.openxmlformats.org/officeDocument/2006/relationships/diagramData" Target="../diagrams/data4.xml"/><Relationship Id="rId4" Type="http://schemas.openxmlformats.org/officeDocument/2006/relationships/notesSlide" Target="../notesSlides/notesSlide12.xml"/><Relationship Id="rId9" Type="http://schemas.microsoft.com/office/2007/relationships/diagramDrawing" Target="../diagrams/drawing3.xml"/><Relationship Id="rId14" Type="http://schemas.microsoft.com/office/2007/relationships/diagramDrawing" Target="../diagrams/drawing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mailto:youtube.com/@MissouriStreamTeam" TargetMode="External"/><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hyperlink" Target="mailto:Streamteam@mdc.mo.gov" TargetMode="External"/><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audio" Target="../media/media23.m4a"/><Relationship Id="rId16" Type="http://schemas.openxmlformats.org/officeDocument/2006/relationships/image" Target="../media/image31.svg"/><Relationship Id="rId20" Type="http://schemas.openxmlformats.org/officeDocument/2006/relationships/image" Target="../media/image35.svg"/><Relationship Id="rId1" Type="http://schemas.microsoft.com/office/2007/relationships/media" Target="../media/media23.m4a"/><Relationship Id="rId6" Type="http://schemas.openxmlformats.org/officeDocument/2006/relationships/hyperlink" Target="mailto:Streamteam@dnr.mo.gov" TargetMode="External"/><Relationship Id="rId11" Type="http://schemas.openxmlformats.org/officeDocument/2006/relationships/image" Target="../media/image26.png"/><Relationship Id="rId5" Type="http://schemas.openxmlformats.org/officeDocument/2006/relationships/hyperlink" Target="http://www.mostreamteam.org/" TargetMode="External"/><Relationship Id="rId15" Type="http://schemas.openxmlformats.org/officeDocument/2006/relationships/image" Target="../media/image30.png"/><Relationship Id="rId10" Type="http://schemas.openxmlformats.org/officeDocument/2006/relationships/hyperlink" Target="https://www.facebook.com/mostreamteams/" TargetMode="External"/><Relationship Id="rId19" Type="http://schemas.openxmlformats.org/officeDocument/2006/relationships/image" Target="../media/image34.png"/><Relationship Id="rId4" Type="http://schemas.openxmlformats.org/officeDocument/2006/relationships/notesSlide" Target="../notesSlides/notesSlide23.xml"/><Relationship Id="rId9" Type="http://schemas.openxmlformats.org/officeDocument/2006/relationships/hyperlink" Target="mailto:outube.com/@MissouriStreamTeam" TargetMode="External"/><Relationship Id="rId14"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g"/><Relationship Id="rId5" Type="http://schemas.openxmlformats.org/officeDocument/2006/relationships/image" Target="../media/image4.gif"/><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5.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Safety and Trespassing  Overview</a:t>
            </a:r>
          </a:p>
        </p:txBody>
      </p:sp>
      <p:grpSp>
        <p:nvGrpSpPr>
          <p:cNvPr id="3" name="Group 2"/>
          <p:cNvGrpSpPr/>
          <p:nvPr/>
        </p:nvGrpSpPr>
        <p:grpSpPr>
          <a:xfrm>
            <a:off x="383455" y="3402136"/>
            <a:ext cx="8377088" cy="1196726"/>
            <a:chOff x="383455" y="3402136"/>
            <a:chExt cx="8377088" cy="1196726"/>
          </a:xfrm>
        </p:grpSpPr>
        <p:sp>
          <p:nvSpPr>
            <p:cNvPr id="4" name="Freeform 3"/>
            <p:cNvSpPr/>
            <p:nvPr/>
          </p:nvSpPr>
          <p:spPr>
            <a:xfrm>
              <a:off x="383455" y="3402136"/>
              <a:ext cx="2991817" cy="1196726"/>
            </a:xfrm>
            <a:custGeom>
              <a:avLst/>
              <a:gdLst>
                <a:gd name="connsiteX0" fmla="*/ 0 w 2991817"/>
                <a:gd name="connsiteY0" fmla="*/ 0 h 1196726"/>
                <a:gd name="connsiteX1" fmla="*/ 2393454 w 2991817"/>
                <a:gd name="connsiteY1" fmla="*/ 0 h 1196726"/>
                <a:gd name="connsiteX2" fmla="*/ 2991817 w 2991817"/>
                <a:gd name="connsiteY2" fmla="*/ 598363 h 1196726"/>
                <a:gd name="connsiteX3" fmla="*/ 2393454 w 2991817"/>
                <a:gd name="connsiteY3" fmla="*/ 1196726 h 1196726"/>
                <a:gd name="connsiteX4" fmla="*/ 0 w 2991817"/>
                <a:gd name="connsiteY4" fmla="*/ 1196726 h 1196726"/>
                <a:gd name="connsiteX5" fmla="*/ 598363 w 2991817"/>
                <a:gd name="connsiteY5" fmla="*/ 598363 h 1196726"/>
                <a:gd name="connsiteX6" fmla="*/ 0 w 2991817"/>
                <a:gd name="connsiteY6" fmla="*/ 0 h 119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1817" h="1196726">
                  <a:moveTo>
                    <a:pt x="0" y="0"/>
                  </a:moveTo>
                  <a:lnTo>
                    <a:pt x="2393454" y="0"/>
                  </a:lnTo>
                  <a:lnTo>
                    <a:pt x="2991817" y="598363"/>
                  </a:lnTo>
                  <a:lnTo>
                    <a:pt x="2393454" y="1196726"/>
                  </a:lnTo>
                  <a:lnTo>
                    <a:pt x="0" y="1196726"/>
                  </a:lnTo>
                  <a:lnTo>
                    <a:pt x="598363" y="598363"/>
                  </a:lnTo>
                  <a:lnTo>
                    <a:pt x="0" y="0"/>
                  </a:lnTo>
                  <a:close/>
                </a:path>
              </a:pathLst>
            </a:custGeom>
            <a:scene3d>
              <a:camera prst="orthographicFront"/>
              <a:lightRig rig="flat" dir="t"/>
            </a:scene3d>
            <a:sp3d prstMaterial="dkEdge">
              <a:bevelT w="8200" h="38100"/>
            </a:sp3d>
          </p:spPr>
          <p:style>
            <a:lnRef idx="1">
              <a:schemeClr val="accent3"/>
            </a:lnRef>
            <a:fillRef idx="2">
              <a:schemeClr val="accent3"/>
            </a:fillRef>
            <a:effectRef idx="1">
              <a:schemeClr val="accent3"/>
            </a:effectRef>
            <a:fontRef idx="minor">
              <a:schemeClr val="dk1"/>
            </a:fontRef>
          </p:style>
          <p:txBody>
            <a:bodyPr spcFirstLastPara="0" vert="horz" wrap="square" lIns="678373" tIns="26670" rIns="625033" bIns="26670" numCol="1" spcCol="1270" anchor="ctr" anchorCtr="0">
              <a:noAutofit/>
            </a:bodyPr>
            <a:lstStyle/>
            <a:p>
              <a:pPr lvl="0" algn="ctr" defTabSz="889000">
                <a:lnSpc>
                  <a:spcPct val="100000"/>
                </a:lnSpc>
                <a:spcBef>
                  <a:spcPct val="0"/>
                </a:spcBef>
                <a:spcAft>
                  <a:spcPts val="0"/>
                </a:spcAft>
              </a:pPr>
              <a:r>
                <a:rPr lang="en-US" sz="2000" b="0" kern="1200" dirty="0">
                  <a:solidFill>
                    <a:schemeClr val="bg1"/>
                  </a:solidFill>
                </a:rPr>
                <a:t>Personal Health</a:t>
              </a:r>
            </a:p>
          </p:txBody>
        </p:sp>
        <p:sp>
          <p:nvSpPr>
            <p:cNvPr id="5" name="Freeform 4"/>
            <p:cNvSpPr/>
            <p:nvPr/>
          </p:nvSpPr>
          <p:spPr>
            <a:xfrm>
              <a:off x="3076091" y="3402136"/>
              <a:ext cx="2991817" cy="1196726"/>
            </a:xfrm>
            <a:custGeom>
              <a:avLst/>
              <a:gdLst>
                <a:gd name="connsiteX0" fmla="*/ 0 w 2991817"/>
                <a:gd name="connsiteY0" fmla="*/ 0 h 1196726"/>
                <a:gd name="connsiteX1" fmla="*/ 2393454 w 2991817"/>
                <a:gd name="connsiteY1" fmla="*/ 0 h 1196726"/>
                <a:gd name="connsiteX2" fmla="*/ 2991817 w 2991817"/>
                <a:gd name="connsiteY2" fmla="*/ 598363 h 1196726"/>
                <a:gd name="connsiteX3" fmla="*/ 2393454 w 2991817"/>
                <a:gd name="connsiteY3" fmla="*/ 1196726 h 1196726"/>
                <a:gd name="connsiteX4" fmla="*/ 0 w 2991817"/>
                <a:gd name="connsiteY4" fmla="*/ 1196726 h 1196726"/>
                <a:gd name="connsiteX5" fmla="*/ 598363 w 2991817"/>
                <a:gd name="connsiteY5" fmla="*/ 598363 h 1196726"/>
                <a:gd name="connsiteX6" fmla="*/ 0 w 2991817"/>
                <a:gd name="connsiteY6" fmla="*/ 0 h 119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1817" h="1196726">
                  <a:moveTo>
                    <a:pt x="0" y="0"/>
                  </a:moveTo>
                  <a:lnTo>
                    <a:pt x="2393454" y="0"/>
                  </a:lnTo>
                  <a:lnTo>
                    <a:pt x="2991817" y="598363"/>
                  </a:lnTo>
                  <a:lnTo>
                    <a:pt x="2393454" y="1196726"/>
                  </a:lnTo>
                  <a:lnTo>
                    <a:pt x="0" y="1196726"/>
                  </a:lnTo>
                  <a:lnTo>
                    <a:pt x="598363" y="59836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678373" tIns="26670" rIns="625033" bIns="26670" numCol="1" spcCol="1270" anchor="ctr" anchorCtr="0">
              <a:noAutofit/>
            </a:bodyPr>
            <a:lstStyle/>
            <a:p>
              <a:pPr lvl="0" algn="ctr" defTabSz="889000">
                <a:lnSpc>
                  <a:spcPct val="100000"/>
                </a:lnSpc>
                <a:spcBef>
                  <a:spcPct val="0"/>
                </a:spcBef>
                <a:spcAft>
                  <a:spcPts val="0"/>
                </a:spcAft>
              </a:pPr>
              <a:r>
                <a:rPr lang="en-US" sz="2000" kern="1200" dirty="0">
                  <a:solidFill>
                    <a:schemeClr val="bg1"/>
                  </a:solidFill>
                </a:rPr>
                <a:t>Sampling Safety</a:t>
              </a:r>
            </a:p>
          </p:txBody>
        </p:sp>
        <p:sp>
          <p:nvSpPr>
            <p:cNvPr id="6" name="Freeform 5"/>
            <p:cNvSpPr/>
            <p:nvPr/>
          </p:nvSpPr>
          <p:spPr>
            <a:xfrm>
              <a:off x="5768726" y="3402136"/>
              <a:ext cx="2991817" cy="1196726"/>
            </a:xfrm>
            <a:custGeom>
              <a:avLst/>
              <a:gdLst>
                <a:gd name="connsiteX0" fmla="*/ 0 w 2991817"/>
                <a:gd name="connsiteY0" fmla="*/ 0 h 1196726"/>
                <a:gd name="connsiteX1" fmla="*/ 2393454 w 2991817"/>
                <a:gd name="connsiteY1" fmla="*/ 0 h 1196726"/>
                <a:gd name="connsiteX2" fmla="*/ 2991817 w 2991817"/>
                <a:gd name="connsiteY2" fmla="*/ 598363 h 1196726"/>
                <a:gd name="connsiteX3" fmla="*/ 2393454 w 2991817"/>
                <a:gd name="connsiteY3" fmla="*/ 1196726 h 1196726"/>
                <a:gd name="connsiteX4" fmla="*/ 0 w 2991817"/>
                <a:gd name="connsiteY4" fmla="*/ 1196726 h 1196726"/>
                <a:gd name="connsiteX5" fmla="*/ 598363 w 2991817"/>
                <a:gd name="connsiteY5" fmla="*/ 598363 h 1196726"/>
                <a:gd name="connsiteX6" fmla="*/ 0 w 2991817"/>
                <a:gd name="connsiteY6" fmla="*/ 0 h 119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1817" h="1196726">
                  <a:moveTo>
                    <a:pt x="0" y="0"/>
                  </a:moveTo>
                  <a:lnTo>
                    <a:pt x="2393454" y="0"/>
                  </a:lnTo>
                  <a:lnTo>
                    <a:pt x="2991817" y="598363"/>
                  </a:lnTo>
                  <a:lnTo>
                    <a:pt x="2393454" y="1196726"/>
                  </a:lnTo>
                  <a:lnTo>
                    <a:pt x="0" y="1196726"/>
                  </a:lnTo>
                  <a:lnTo>
                    <a:pt x="598363" y="59836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678373" tIns="26670" rIns="625033" bIns="26670" numCol="1" spcCol="1270" anchor="ctr" anchorCtr="0">
              <a:noAutofit/>
            </a:bodyPr>
            <a:lstStyle/>
            <a:p>
              <a:pPr lvl="0" algn="ctr" defTabSz="889000">
                <a:lnSpc>
                  <a:spcPct val="100000"/>
                </a:lnSpc>
                <a:spcBef>
                  <a:spcPct val="0"/>
                </a:spcBef>
                <a:spcAft>
                  <a:spcPts val="0"/>
                </a:spcAft>
              </a:pPr>
              <a:r>
                <a:rPr lang="en-US" sz="2000" kern="1200" dirty="0">
                  <a:solidFill>
                    <a:schemeClr val="bg1"/>
                  </a:solidFill>
                </a:rPr>
                <a:t>Trespassing</a:t>
              </a:r>
            </a:p>
          </p:txBody>
        </p:sp>
      </p:grpSp>
      <p:pic>
        <p:nvPicPr>
          <p:cNvPr id="14" name="Audio 13">
            <a:hlinkClick r:id="" action="ppaction://media"/>
            <a:extLst>
              <a:ext uri="{FF2B5EF4-FFF2-40B4-BE49-F238E27FC236}">
                <a16:creationId xmlns:a16="http://schemas.microsoft.com/office/drawing/2014/main" id="{DA10E00B-494A-990D-42D2-404BBD196E8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89950457"/>
      </p:ext>
    </p:extLst>
  </p:cSld>
  <p:clrMapOvr>
    <a:masterClrMapping/>
  </p:clrMapOvr>
  <mc:AlternateContent xmlns:mc="http://schemas.openxmlformats.org/markup-compatibility/2006" xmlns:p14="http://schemas.microsoft.com/office/powerpoint/2010/main">
    <mc:Choice Requires="p14">
      <p:transition spd="slow" p14:dur="2000" advTm="14037"/>
    </mc:Choice>
    <mc:Fallback xmlns="">
      <p:transition spd="slow" advTm="1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SAFETY</a:t>
            </a:r>
          </a:p>
        </p:txBody>
      </p:sp>
      <p:pic>
        <p:nvPicPr>
          <p:cNvPr id="6" name="Audio 5">
            <a:hlinkClick r:id="" action="ppaction://media"/>
            <a:extLst>
              <a:ext uri="{FF2B5EF4-FFF2-40B4-BE49-F238E27FC236}">
                <a16:creationId xmlns:a16="http://schemas.microsoft.com/office/drawing/2014/main" id="{2B067F5D-2F0F-F221-8ADA-38F0183AF9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90950667"/>
      </p:ext>
    </p:extLst>
  </p:cSld>
  <p:clrMapOvr>
    <a:masterClrMapping/>
  </p:clrMapOvr>
  <mc:AlternateContent xmlns:mc="http://schemas.openxmlformats.org/markup-compatibility/2006" xmlns:p14="http://schemas.microsoft.com/office/powerpoint/2010/main">
    <mc:Choice Requires="p14">
      <p:transition spd="slow" p14:dur="2000" advTm="3107"/>
    </mc:Choice>
    <mc:Fallback xmlns="">
      <p:transition spd="slow" advTm="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AB7DE6-FAA2-4BAE-8DA4-0F07418DD310}"/>
              </a:ext>
            </a:extLst>
          </p:cNvPr>
          <p:cNvSpPr>
            <a:spLocks noGrp="1"/>
          </p:cNvSpPr>
          <p:nvPr>
            <p:ph type="title"/>
          </p:nvPr>
        </p:nvSpPr>
        <p:spPr/>
        <p:txBody>
          <a:bodyPr>
            <a:normAutofit fontScale="90000"/>
          </a:bodyPr>
          <a:lstStyle/>
          <a:p>
            <a:r>
              <a:rPr lang="en-US" dirty="0"/>
              <a:t>Safety data sheet</a:t>
            </a:r>
            <a:br>
              <a:rPr lang="en-US" dirty="0"/>
            </a:br>
            <a:r>
              <a:rPr lang="en-US" sz="2800" dirty="0"/>
              <a:t>(SDS)</a:t>
            </a:r>
            <a:endParaRPr lang="en-US" dirty="0"/>
          </a:p>
        </p:txBody>
      </p:sp>
      <p:graphicFrame>
        <p:nvGraphicFramePr>
          <p:cNvPr id="6" name="Content Placeholder 5">
            <a:extLst>
              <a:ext uri="{FF2B5EF4-FFF2-40B4-BE49-F238E27FC236}">
                <a16:creationId xmlns:a16="http://schemas.microsoft.com/office/drawing/2014/main" id="{46D5419B-8CF4-4F0D-A9EE-612EA214D417}"/>
              </a:ext>
            </a:extLst>
          </p:cNvPr>
          <p:cNvGraphicFramePr>
            <a:graphicFrameLocks noGrp="1"/>
          </p:cNvGraphicFramePr>
          <p:nvPr>
            <p:ph idx="1"/>
          </p:nvPr>
        </p:nvGraphicFramePr>
        <p:xfrm>
          <a:off x="471577" y="1341438"/>
          <a:ext cx="8229600" cy="45259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a:extLst>
              <a:ext uri="{FF2B5EF4-FFF2-40B4-BE49-F238E27FC236}">
                <a16:creationId xmlns:a16="http://schemas.microsoft.com/office/drawing/2014/main" id="{F40ABC47-D3E2-4CE6-A274-AD77B343D709}"/>
              </a:ext>
            </a:extLst>
          </p:cNvPr>
          <p:cNvGraphicFramePr/>
          <p:nvPr/>
        </p:nvGraphicFramePr>
        <p:xfrm>
          <a:off x="381000" y="5867400"/>
          <a:ext cx="8382000" cy="9144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2" name="Audio 11">
            <a:hlinkClick r:id="" action="ppaction://media"/>
            <a:extLst>
              <a:ext uri="{FF2B5EF4-FFF2-40B4-BE49-F238E27FC236}">
                <a16:creationId xmlns:a16="http://schemas.microsoft.com/office/drawing/2014/main" id="{2E90EC07-0013-F583-9EC6-698970DD8B6C}"/>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2172192164"/>
      </p:ext>
    </p:extLst>
  </p:cSld>
  <p:clrMapOvr>
    <a:masterClrMapping/>
  </p:clrMapOvr>
  <mc:AlternateContent xmlns:mc="http://schemas.openxmlformats.org/markup-compatibility/2006" xmlns:p14="http://schemas.microsoft.com/office/powerpoint/2010/main">
    <mc:Choice Requires="p14">
      <p:transition spd="slow" p14:dur="2000" advTm="23981"/>
    </mc:Choice>
    <mc:Fallback xmlns="">
      <p:transition spd="slow" advTm="23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3973-F993-41CE-AD60-88EB0F7658EE}"/>
              </a:ext>
            </a:extLst>
          </p:cNvPr>
          <p:cNvSpPr>
            <a:spLocks noGrp="1"/>
          </p:cNvSpPr>
          <p:nvPr>
            <p:ph type="title"/>
          </p:nvPr>
        </p:nvSpPr>
        <p:spPr/>
        <p:txBody>
          <a:bodyPr/>
          <a:lstStyle/>
          <a:p>
            <a:r>
              <a:rPr lang="en-US" dirty="0"/>
              <a:t>Chemical precautions</a:t>
            </a:r>
          </a:p>
        </p:txBody>
      </p:sp>
      <p:graphicFrame>
        <p:nvGraphicFramePr>
          <p:cNvPr id="6" name="Content Placeholder 5">
            <a:extLst>
              <a:ext uri="{FF2B5EF4-FFF2-40B4-BE49-F238E27FC236}">
                <a16:creationId xmlns:a16="http://schemas.microsoft.com/office/drawing/2014/main" id="{5899C921-DD33-4727-9D0C-4C798D0998C4}"/>
              </a:ext>
            </a:extLst>
          </p:cNvPr>
          <p:cNvGraphicFramePr>
            <a:graphicFrameLocks noGrp="1"/>
          </p:cNvGraphicFramePr>
          <p:nvPr>
            <p:ph idx="1"/>
            <p:extLst>
              <p:ext uri="{D42A27DB-BD31-4B8C-83A1-F6EECF244321}">
                <p14:modId xmlns:p14="http://schemas.microsoft.com/office/powerpoint/2010/main" val="413055723"/>
              </p:ext>
            </p:extLst>
          </p:nvPr>
        </p:nvGraphicFramePr>
        <p:xfrm>
          <a:off x="549706" y="1033244"/>
          <a:ext cx="7848600" cy="34439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7" name="Group 6">
            <a:extLst>
              <a:ext uri="{FF2B5EF4-FFF2-40B4-BE49-F238E27FC236}">
                <a16:creationId xmlns:a16="http://schemas.microsoft.com/office/drawing/2014/main" id="{F2EE1590-7403-41B9-91E9-68E97723D7ED}"/>
              </a:ext>
            </a:extLst>
          </p:cNvPr>
          <p:cNvGrpSpPr/>
          <p:nvPr/>
        </p:nvGrpSpPr>
        <p:grpSpPr>
          <a:xfrm>
            <a:off x="533400" y="6172200"/>
            <a:ext cx="8077200" cy="365760"/>
            <a:chOff x="533400" y="6172200"/>
            <a:chExt cx="8077200" cy="365760"/>
          </a:xfrm>
        </p:grpSpPr>
        <p:sp>
          <p:nvSpPr>
            <p:cNvPr id="8" name="Freeform 5">
              <a:extLst>
                <a:ext uri="{FF2B5EF4-FFF2-40B4-BE49-F238E27FC236}">
                  <a16:creationId xmlns:a16="http://schemas.microsoft.com/office/drawing/2014/main" id="{C195619E-D8AE-42F9-BDBB-92EC658FF5F6}"/>
                </a:ext>
              </a:extLst>
            </p:cNvPr>
            <p:cNvSpPr/>
            <p:nvPr/>
          </p:nvSpPr>
          <p:spPr>
            <a:xfrm>
              <a:off x="533400" y="6172200"/>
              <a:ext cx="1680595" cy="365760"/>
            </a:xfrm>
            <a:custGeom>
              <a:avLst/>
              <a:gdLst>
                <a:gd name="connsiteX0" fmla="*/ 0 w 1680595"/>
                <a:gd name="connsiteY0" fmla="*/ 0 h 365760"/>
                <a:gd name="connsiteX1" fmla="*/ 1497715 w 1680595"/>
                <a:gd name="connsiteY1" fmla="*/ 0 h 365760"/>
                <a:gd name="connsiteX2" fmla="*/ 1680595 w 1680595"/>
                <a:gd name="connsiteY2" fmla="*/ 182880 h 365760"/>
                <a:gd name="connsiteX3" fmla="*/ 1497715 w 1680595"/>
                <a:gd name="connsiteY3" fmla="*/ 365760 h 365760"/>
                <a:gd name="connsiteX4" fmla="*/ 0 w 1680595"/>
                <a:gd name="connsiteY4" fmla="*/ 365760 h 365760"/>
                <a:gd name="connsiteX5" fmla="*/ 182880 w 1680595"/>
                <a:gd name="connsiteY5" fmla="*/ 182880 h 365760"/>
                <a:gd name="connsiteX6" fmla="*/ 0 w 1680595"/>
                <a:gd name="connsiteY6"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595" h="365760">
                  <a:moveTo>
                    <a:pt x="0" y="0"/>
                  </a:moveTo>
                  <a:lnTo>
                    <a:pt x="1497715" y="0"/>
                  </a:lnTo>
                  <a:lnTo>
                    <a:pt x="1680595" y="182880"/>
                  </a:lnTo>
                  <a:lnTo>
                    <a:pt x="1497715" y="365760"/>
                  </a:lnTo>
                  <a:lnTo>
                    <a:pt x="0" y="365760"/>
                  </a:lnTo>
                  <a:lnTo>
                    <a:pt x="182880" y="182880"/>
                  </a:lnTo>
                  <a:lnTo>
                    <a:pt x="0" y="0"/>
                  </a:ln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22885" tIns="13335" rIns="196215" bIns="13335" numCol="1" spcCol="1270" anchor="ctr" anchorCtr="0">
              <a:noAutofit/>
            </a:bodyPr>
            <a:lstStyle/>
            <a:p>
              <a:pPr lvl="0" algn="ctr" defTabSz="444500">
                <a:lnSpc>
                  <a:spcPct val="90000"/>
                </a:lnSpc>
                <a:spcBef>
                  <a:spcPct val="0"/>
                </a:spcBef>
                <a:spcAft>
                  <a:spcPct val="35000"/>
                </a:spcAft>
              </a:pPr>
              <a:r>
                <a:rPr lang="en-US" sz="1000" kern="1200" dirty="0"/>
                <a:t>Chemical Safety</a:t>
              </a:r>
            </a:p>
          </p:txBody>
        </p:sp>
        <p:sp>
          <p:nvSpPr>
            <p:cNvPr id="9" name="Freeform 6">
              <a:extLst>
                <a:ext uri="{FF2B5EF4-FFF2-40B4-BE49-F238E27FC236}">
                  <a16:creationId xmlns:a16="http://schemas.microsoft.com/office/drawing/2014/main" id="{CD6B1CDD-9430-4061-B1B0-CEE20C26EDDE}"/>
                </a:ext>
              </a:extLst>
            </p:cNvPr>
            <p:cNvSpPr/>
            <p:nvPr/>
          </p:nvSpPr>
          <p:spPr>
            <a:xfrm>
              <a:off x="2133600" y="6172200"/>
              <a:ext cx="1680595" cy="365760"/>
            </a:xfrm>
            <a:custGeom>
              <a:avLst/>
              <a:gdLst>
                <a:gd name="connsiteX0" fmla="*/ 0 w 1680595"/>
                <a:gd name="connsiteY0" fmla="*/ 0 h 365760"/>
                <a:gd name="connsiteX1" fmla="*/ 1497715 w 1680595"/>
                <a:gd name="connsiteY1" fmla="*/ 0 h 365760"/>
                <a:gd name="connsiteX2" fmla="*/ 1680595 w 1680595"/>
                <a:gd name="connsiteY2" fmla="*/ 182880 h 365760"/>
                <a:gd name="connsiteX3" fmla="*/ 1497715 w 1680595"/>
                <a:gd name="connsiteY3" fmla="*/ 365760 h 365760"/>
                <a:gd name="connsiteX4" fmla="*/ 0 w 1680595"/>
                <a:gd name="connsiteY4" fmla="*/ 365760 h 365760"/>
                <a:gd name="connsiteX5" fmla="*/ 182880 w 1680595"/>
                <a:gd name="connsiteY5" fmla="*/ 182880 h 365760"/>
                <a:gd name="connsiteX6" fmla="*/ 0 w 1680595"/>
                <a:gd name="connsiteY6"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595" h="365760">
                  <a:moveTo>
                    <a:pt x="0" y="0"/>
                  </a:moveTo>
                  <a:lnTo>
                    <a:pt x="1497715" y="0"/>
                  </a:lnTo>
                  <a:lnTo>
                    <a:pt x="1680595" y="182880"/>
                  </a:lnTo>
                  <a:lnTo>
                    <a:pt x="1497715" y="365760"/>
                  </a:lnTo>
                  <a:lnTo>
                    <a:pt x="0" y="365760"/>
                  </a:lnTo>
                  <a:lnTo>
                    <a:pt x="182880" y="18288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22885" tIns="13335" rIns="196215" bIns="13335" numCol="1" spcCol="1270" anchor="ctr" anchorCtr="0">
              <a:noAutofit/>
            </a:bodyPr>
            <a:lstStyle/>
            <a:p>
              <a:pPr lvl="0" algn="ctr" defTabSz="444500">
                <a:lnSpc>
                  <a:spcPct val="90000"/>
                </a:lnSpc>
                <a:spcBef>
                  <a:spcPct val="0"/>
                </a:spcBef>
                <a:spcAft>
                  <a:spcPct val="35000"/>
                </a:spcAft>
              </a:pPr>
              <a:r>
                <a:rPr lang="en-US" sz="1000" kern="1200" dirty="0"/>
                <a:t>Water Safety</a:t>
              </a:r>
            </a:p>
          </p:txBody>
        </p:sp>
        <p:sp>
          <p:nvSpPr>
            <p:cNvPr id="10" name="Freeform 7">
              <a:extLst>
                <a:ext uri="{FF2B5EF4-FFF2-40B4-BE49-F238E27FC236}">
                  <a16:creationId xmlns:a16="http://schemas.microsoft.com/office/drawing/2014/main" id="{D9CB338C-60D8-4851-A7E1-EB84C6CED400}"/>
                </a:ext>
              </a:extLst>
            </p:cNvPr>
            <p:cNvSpPr/>
            <p:nvPr/>
          </p:nvSpPr>
          <p:spPr>
            <a:xfrm>
              <a:off x="3729605" y="6172200"/>
              <a:ext cx="1680595" cy="365760"/>
            </a:xfrm>
            <a:custGeom>
              <a:avLst/>
              <a:gdLst>
                <a:gd name="connsiteX0" fmla="*/ 0 w 1680595"/>
                <a:gd name="connsiteY0" fmla="*/ 0 h 365760"/>
                <a:gd name="connsiteX1" fmla="*/ 1497715 w 1680595"/>
                <a:gd name="connsiteY1" fmla="*/ 0 h 365760"/>
                <a:gd name="connsiteX2" fmla="*/ 1680595 w 1680595"/>
                <a:gd name="connsiteY2" fmla="*/ 182880 h 365760"/>
                <a:gd name="connsiteX3" fmla="*/ 1497715 w 1680595"/>
                <a:gd name="connsiteY3" fmla="*/ 365760 h 365760"/>
                <a:gd name="connsiteX4" fmla="*/ 0 w 1680595"/>
                <a:gd name="connsiteY4" fmla="*/ 365760 h 365760"/>
                <a:gd name="connsiteX5" fmla="*/ 182880 w 1680595"/>
                <a:gd name="connsiteY5" fmla="*/ 182880 h 365760"/>
                <a:gd name="connsiteX6" fmla="*/ 0 w 1680595"/>
                <a:gd name="connsiteY6"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595" h="365760">
                  <a:moveTo>
                    <a:pt x="0" y="0"/>
                  </a:moveTo>
                  <a:lnTo>
                    <a:pt x="1497715" y="0"/>
                  </a:lnTo>
                  <a:lnTo>
                    <a:pt x="1680595" y="182880"/>
                  </a:lnTo>
                  <a:lnTo>
                    <a:pt x="1497715" y="365760"/>
                  </a:lnTo>
                  <a:lnTo>
                    <a:pt x="0" y="365760"/>
                  </a:lnTo>
                  <a:lnTo>
                    <a:pt x="182880" y="18288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22885" tIns="13335" rIns="196215" bIns="13335" numCol="1" spcCol="1270" anchor="ctr" anchorCtr="0">
              <a:noAutofit/>
            </a:bodyPr>
            <a:lstStyle/>
            <a:p>
              <a:pPr lvl="0" algn="ctr" defTabSz="444500">
                <a:lnSpc>
                  <a:spcPct val="90000"/>
                </a:lnSpc>
                <a:spcBef>
                  <a:spcPct val="0"/>
                </a:spcBef>
                <a:spcAft>
                  <a:spcPct val="35000"/>
                </a:spcAft>
              </a:pPr>
              <a:r>
                <a:rPr lang="en-US" sz="1000" kern="1200" dirty="0"/>
                <a:t>Trespass</a:t>
              </a:r>
            </a:p>
          </p:txBody>
        </p:sp>
        <p:sp>
          <p:nvSpPr>
            <p:cNvPr id="11" name="Freeform 8">
              <a:extLst>
                <a:ext uri="{FF2B5EF4-FFF2-40B4-BE49-F238E27FC236}">
                  <a16:creationId xmlns:a16="http://schemas.microsoft.com/office/drawing/2014/main" id="{EF0CC17C-8A15-472C-90D1-312845B623B2}"/>
                </a:ext>
              </a:extLst>
            </p:cNvPr>
            <p:cNvSpPr/>
            <p:nvPr/>
          </p:nvSpPr>
          <p:spPr>
            <a:xfrm>
              <a:off x="5329805" y="6172200"/>
              <a:ext cx="1680595" cy="365760"/>
            </a:xfrm>
            <a:custGeom>
              <a:avLst/>
              <a:gdLst>
                <a:gd name="connsiteX0" fmla="*/ 0 w 1680595"/>
                <a:gd name="connsiteY0" fmla="*/ 0 h 365760"/>
                <a:gd name="connsiteX1" fmla="*/ 1497715 w 1680595"/>
                <a:gd name="connsiteY1" fmla="*/ 0 h 365760"/>
                <a:gd name="connsiteX2" fmla="*/ 1680595 w 1680595"/>
                <a:gd name="connsiteY2" fmla="*/ 182880 h 365760"/>
                <a:gd name="connsiteX3" fmla="*/ 1497715 w 1680595"/>
                <a:gd name="connsiteY3" fmla="*/ 365760 h 365760"/>
                <a:gd name="connsiteX4" fmla="*/ 0 w 1680595"/>
                <a:gd name="connsiteY4" fmla="*/ 365760 h 365760"/>
                <a:gd name="connsiteX5" fmla="*/ 182880 w 1680595"/>
                <a:gd name="connsiteY5" fmla="*/ 182880 h 365760"/>
                <a:gd name="connsiteX6" fmla="*/ 0 w 1680595"/>
                <a:gd name="connsiteY6"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595" h="365760">
                  <a:moveTo>
                    <a:pt x="0" y="0"/>
                  </a:moveTo>
                  <a:lnTo>
                    <a:pt x="1497715" y="0"/>
                  </a:lnTo>
                  <a:lnTo>
                    <a:pt x="1680595" y="182880"/>
                  </a:lnTo>
                  <a:lnTo>
                    <a:pt x="1497715" y="365760"/>
                  </a:lnTo>
                  <a:lnTo>
                    <a:pt x="0" y="365760"/>
                  </a:lnTo>
                  <a:lnTo>
                    <a:pt x="182880" y="18288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18885" tIns="12002" rIns="194882" bIns="12002" numCol="1" spcCol="1270" anchor="ctr" anchorCtr="0">
              <a:noAutofit/>
            </a:bodyPr>
            <a:lstStyle/>
            <a:p>
              <a:pPr lvl="0" algn="ctr" defTabSz="400050">
                <a:lnSpc>
                  <a:spcPct val="90000"/>
                </a:lnSpc>
                <a:spcBef>
                  <a:spcPct val="0"/>
                </a:spcBef>
                <a:spcAft>
                  <a:spcPct val="35000"/>
                </a:spcAft>
              </a:pPr>
              <a:r>
                <a:rPr lang="en-US" sz="900" kern="1200" dirty="0"/>
                <a:t>Methamphetamine Waste</a:t>
              </a:r>
            </a:p>
          </p:txBody>
        </p:sp>
        <p:sp>
          <p:nvSpPr>
            <p:cNvPr id="12" name="Freeform 9">
              <a:extLst>
                <a:ext uri="{FF2B5EF4-FFF2-40B4-BE49-F238E27FC236}">
                  <a16:creationId xmlns:a16="http://schemas.microsoft.com/office/drawing/2014/main" id="{64B1C63B-368E-48DC-9371-CF2052AA5531}"/>
                </a:ext>
              </a:extLst>
            </p:cNvPr>
            <p:cNvSpPr/>
            <p:nvPr/>
          </p:nvSpPr>
          <p:spPr>
            <a:xfrm>
              <a:off x="6930005" y="6172200"/>
              <a:ext cx="1680595" cy="365760"/>
            </a:xfrm>
            <a:custGeom>
              <a:avLst/>
              <a:gdLst>
                <a:gd name="connsiteX0" fmla="*/ 0 w 1680595"/>
                <a:gd name="connsiteY0" fmla="*/ 0 h 365760"/>
                <a:gd name="connsiteX1" fmla="*/ 1497715 w 1680595"/>
                <a:gd name="connsiteY1" fmla="*/ 0 h 365760"/>
                <a:gd name="connsiteX2" fmla="*/ 1680595 w 1680595"/>
                <a:gd name="connsiteY2" fmla="*/ 182880 h 365760"/>
                <a:gd name="connsiteX3" fmla="*/ 1497715 w 1680595"/>
                <a:gd name="connsiteY3" fmla="*/ 365760 h 365760"/>
                <a:gd name="connsiteX4" fmla="*/ 0 w 1680595"/>
                <a:gd name="connsiteY4" fmla="*/ 365760 h 365760"/>
                <a:gd name="connsiteX5" fmla="*/ 182880 w 1680595"/>
                <a:gd name="connsiteY5" fmla="*/ 182880 h 365760"/>
                <a:gd name="connsiteX6" fmla="*/ 0 w 1680595"/>
                <a:gd name="connsiteY6"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595" h="365760">
                  <a:moveTo>
                    <a:pt x="0" y="0"/>
                  </a:moveTo>
                  <a:lnTo>
                    <a:pt x="1497715" y="0"/>
                  </a:lnTo>
                  <a:lnTo>
                    <a:pt x="1680595" y="182880"/>
                  </a:lnTo>
                  <a:lnTo>
                    <a:pt x="1497715" y="365760"/>
                  </a:lnTo>
                  <a:lnTo>
                    <a:pt x="0" y="365760"/>
                  </a:lnTo>
                  <a:lnTo>
                    <a:pt x="182880" y="18288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22885" tIns="13335" rIns="196215" bIns="13335" numCol="1" spcCol="1270" anchor="ctr" anchorCtr="0">
              <a:noAutofit/>
            </a:bodyPr>
            <a:lstStyle/>
            <a:p>
              <a:pPr lvl="0" algn="ctr" defTabSz="444500">
                <a:lnSpc>
                  <a:spcPct val="90000"/>
                </a:lnSpc>
                <a:spcBef>
                  <a:spcPct val="0"/>
                </a:spcBef>
                <a:spcAft>
                  <a:spcPct val="35000"/>
                </a:spcAft>
              </a:pPr>
              <a:r>
                <a:rPr lang="en-US" sz="1000" kern="1200" dirty="0"/>
                <a:t>Waste Drums</a:t>
              </a:r>
            </a:p>
          </p:txBody>
        </p:sp>
      </p:grpSp>
      <p:grpSp>
        <p:nvGrpSpPr>
          <p:cNvPr id="14" name="Group 13"/>
          <p:cNvGrpSpPr/>
          <p:nvPr/>
        </p:nvGrpSpPr>
        <p:grpSpPr>
          <a:xfrm>
            <a:off x="551804" y="3911717"/>
            <a:ext cx="7858612" cy="1130976"/>
            <a:chOff x="0" y="2050524"/>
            <a:chExt cx="8193146" cy="1145975"/>
          </a:xfrm>
        </p:grpSpPr>
        <p:sp>
          <p:nvSpPr>
            <p:cNvPr id="15" name="Rounded Rectangle 14"/>
            <p:cNvSpPr/>
            <p:nvPr/>
          </p:nvSpPr>
          <p:spPr>
            <a:xfrm>
              <a:off x="0" y="2115348"/>
              <a:ext cx="8182708" cy="987832"/>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ounded Rectangle 4"/>
            <p:cNvSpPr txBox="1"/>
            <p:nvPr/>
          </p:nvSpPr>
          <p:spPr>
            <a:xfrm>
              <a:off x="106882" y="2050524"/>
              <a:ext cx="8086264" cy="1145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defTabSz="1022350">
                <a:lnSpc>
                  <a:spcPct val="90000"/>
                </a:lnSpc>
                <a:spcBef>
                  <a:spcPct val="0"/>
                </a:spcBef>
                <a:spcAft>
                  <a:spcPct val="35000"/>
                </a:spcAft>
              </a:pPr>
              <a:r>
                <a:rPr lang="en-US" sz="2800" kern="1200" dirty="0"/>
                <a:t>Store chemicals in a temperature controlled setting</a:t>
              </a:r>
              <a:endParaRPr lang="en-US" sz="2800" kern="1200" dirty="0">
                <a:latin typeface="Segoe UI"/>
              </a:endParaRPr>
            </a:p>
          </p:txBody>
        </p:sp>
      </p:grpSp>
      <p:graphicFrame>
        <p:nvGraphicFramePr>
          <p:cNvPr id="17" name="Content Placeholder 5">
            <a:extLst>
              <a:ext uri="{FF2B5EF4-FFF2-40B4-BE49-F238E27FC236}">
                <a16:creationId xmlns:a16="http://schemas.microsoft.com/office/drawing/2014/main" id="{5899C921-DD33-4727-9D0C-4C798D0998C4}"/>
              </a:ext>
            </a:extLst>
          </p:cNvPr>
          <p:cNvGraphicFramePr>
            <a:graphicFrameLocks/>
          </p:cNvGraphicFramePr>
          <p:nvPr/>
        </p:nvGraphicFramePr>
        <p:xfrm>
          <a:off x="547608" y="5042693"/>
          <a:ext cx="7848600" cy="14482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8" name="Audio 27">
            <a:hlinkClick r:id="" action="ppaction://media"/>
            <a:extLst>
              <a:ext uri="{FF2B5EF4-FFF2-40B4-BE49-F238E27FC236}">
                <a16:creationId xmlns:a16="http://schemas.microsoft.com/office/drawing/2014/main" id="{BCD6CC1F-B2B8-11D7-DD76-D0B223970ADA}"/>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228716190"/>
      </p:ext>
    </p:extLst>
  </p:cSld>
  <p:clrMapOvr>
    <a:masterClrMapping/>
  </p:clrMapOvr>
  <mc:AlternateContent xmlns:mc="http://schemas.openxmlformats.org/markup-compatibility/2006" xmlns:p14="http://schemas.microsoft.com/office/powerpoint/2010/main">
    <mc:Choice Requires="p14">
      <p:transition spd="slow" p14:dur="2000" advTm="30861"/>
    </mc:Choice>
    <mc:Fallback xmlns="">
      <p:transition spd="slow" advTm="3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trespassing</a:t>
            </a:r>
          </a:p>
        </p:txBody>
      </p:sp>
      <p:sp>
        <p:nvSpPr>
          <p:cNvPr id="3" name="Text Placeholder 2"/>
          <p:cNvSpPr>
            <a:spLocks noGrp="1"/>
          </p:cNvSpPr>
          <p:nvPr>
            <p:ph type="body" idx="1"/>
          </p:nvPr>
        </p:nvSpPr>
        <p:spPr/>
        <p:txBody>
          <a:bodyPr/>
          <a:lstStyle/>
          <a:p>
            <a:endParaRPr lang="en-US"/>
          </a:p>
        </p:txBody>
      </p:sp>
      <p:pic>
        <p:nvPicPr>
          <p:cNvPr id="16" name="Audio 15">
            <a:hlinkClick r:id="" action="ppaction://media"/>
            <a:extLst>
              <a:ext uri="{FF2B5EF4-FFF2-40B4-BE49-F238E27FC236}">
                <a16:creationId xmlns:a16="http://schemas.microsoft.com/office/drawing/2014/main" id="{C03D6E16-390D-9976-EB70-BD0A93D138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134320468"/>
      </p:ext>
    </p:extLst>
  </p:cSld>
  <p:clrMapOvr>
    <a:masterClrMapping/>
  </p:clrMapOvr>
  <mc:AlternateContent xmlns:mc="http://schemas.openxmlformats.org/markup-compatibility/2006" xmlns:p14="http://schemas.microsoft.com/office/powerpoint/2010/main">
    <mc:Choice Requires="p14">
      <p:transition spd="slow" p14:dur="2000" advTm="6669"/>
    </mc:Choice>
    <mc:Fallback xmlns="">
      <p:transition spd="slow" advTm="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Trespass</a:t>
            </a:r>
          </a:p>
        </p:txBody>
      </p:sp>
      <p:sp>
        <p:nvSpPr>
          <p:cNvPr id="3" name="Content Placeholder 2"/>
          <p:cNvSpPr>
            <a:spLocks noGrp="1"/>
          </p:cNvSpPr>
          <p:nvPr>
            <p:ph idx="1"/>
          </p:nvPr>
        </p:nvSpPr>
        <p:spPr>
          <a:xfrm>
            <a:off x="457200" y="1646236"/>
            <a:ext cx="4343400" cy="4602163"/>
          </a:xfrm>
        </p:spPr>
        <p:txBody>
          <a:bodyPr>
            <a:normAutofit fontScale="92500" lnSpcReduction="10000"/>
          </a:bodyPr>
          <a:lstStyle/>
          <a:p>
            <a:r>
              <a:rPr lang="en-US" dirty="0"/>
              <a:t>Volunteers do </a:t>
            </a:r>
            <a:r>
              <a:rPr lang="en-US" u="sng" dirty="0"/>
              <a:t>not</a:t>
            </a:r>
            <a:r>
              <a:rPr lang="en-US" dirty="0"/>
              <a:t> have the right to trespass</a:t>
            </a:r>
          </a:p>
          <a:p>
            <a:r>
              <a:rPr lang="en-US" dirty="0"/>
              <a:t>Program staff do </a:t>
            </a:r>
            <a:r>
              <a:rPr lang="en-US" u="sng" dirty="0"/>
              <a:t>not</a:t>
            </a:r>
            <a:r>
              <a:rPr lang="en-US" dirty="0"/>
              <a:t> have the right to trespass</a:t>
            </a:r>
          </a:p>
          <a:p>
            <a:r>
              <a:rPr lang="en-US" dirty="0"/>
              <a:t>Do not be tempted to enter land without the owner’s permission</a:t>
            </a:r>
          </a:p>
        </p:txBody>
      </p:sp>
      <p:pic>
        <p:nvPicPr>
          <p:cNvPr id="1026" name="Picture 2" descr="C:\Users\Boeckk\AppData\Local\Microsoft\Windows\Temporary Internet Files\Content.IE5\408FMO3K\Notrespassingsig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438399"/>
            <a:ext cx="3810000" cy="236017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81000" y="6338483"/>
            <a:ext cx="8305800" cy="321397"/>
            <a:chOff x="228600" y="6400800"/>
            <a:chExt cx="4038600" cy="270845"/>
          </a:xfrm>
        </p:grpSpPr>
        <p:sp>
          <p:nvSpPr>
            <p:cNvPr id="10" name="Rectangle 9"/>
            <p:cNvSpPr/>
            <p:nvPr/>
          </p:nvSpPr>
          <p:spPr>
            <a:xfrm>
              <a:off x="228600" y="6400800"/>
              <a:ext cx="4038600" cy="270845"/>
            </a:xfrm>
            <a:prstGeom prst="rect">
              <a:avLst/>
            </a:prstGeom>
            <a:ln>
              <a:noFill/>
            </a:ln>
          </p:spPr>
        </p:sp>
        <p:sp>
          <p:nvSpPr>
            <p:cNvPr id="11" name="Freeform 10"/>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2" name="Freeform 11"/>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3" name="Freeform 12"/>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6" name="Audio 5">
            <a:hlinkClick r:id="" action="ppaction://media"/>
            <a:extLst>
              <a:ext uri="{FF2B5EF4-FFF2-40B4-BE49-F238E27FC236}">
                <a16:creationId xmlns:a16="http://schemas.microsoft.com/office/drawing/2014/main" id="{501DE79E-F305-2B25-2158-9D5B748C91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4156712"/>
      </p:ext>
    </p:extLst>
  </p:cSld>
  <p:clrMapOvr>
    <a:masterClrMapping/>
  </p:clrMapOvr>
  <mc:AlternateContent xmlns:mc="http://schemas.openxmlformats.org/markup-compatibility/2006" xmlns:p14="http://schemas.microsoft.com/office/powerpoint/2010/main">
    <mc:Choice Requires="p14">
      <p:transition spd="slow" p14:dur="2000" advTm="11097"/>
    </mc:Choice>
    <mc:Fallback xmlns="">
      <p:transition spd="slow" advTm="11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law</a:t>
            </a:r>
          </a:p>
        </p:txBody>
      </p:sp>
      <p:sp>
        <p:nvSpPr>
          <p:cNvPr id="3" name="Content Placeholder 2"/>
          <p:cNvSpPr>
            <a:spLocks noGrp="1"/>
          </p:cNvSpPr>
          <p:nvPr>
            <p:ph idx="1"/>
          </p:nvPr>
        </p:nvSpPr>
        <p:spPr/>
        <p:txBody>
          <a:bodyPr/>
          <a:lstStyle/>
          <a:p>
            <a:r>
              <a:rPr lang="en-US" dirty="0"/>
              <a:t>The law for 1</a:t>
            </a:r>
            <a:r>
              <a:rPr lang="en-US" baseline="30000" dirty="0"/>
              <a:t>st</a:t>
            </a:r>
            <a:r>
              <a:rPr lang="en-US" dirty="0"/>
              <a:t> degree trespass:</a:t>
            </a:r>
          </a:p>
          <a:p>
            <a:pPr lvl="1"/>
            <a:r>
              <a:rPr lang="en-US" dirty="0"/>
              <a:t>Land is posted, fenced, marked and/or you were told you were trespassing, but you still trespassed </a:t>
            </a:r>
          </a:p>
          <a:p>
            <a:r>
              <a:rPr lang="en-US" dirty="0"/>
              <a:t>Class B Misdemeanor Penalty</a:t>
            </a:r>
          </a:p>
          <a:p>
            <a:pPr lvl="1"/>
            <a:r>
              <a:rPr lang="en-US" dirty="0"/>
              <a:t>Up to 6 months jail</a:t>
            </a:r>
          </a:p>
          <a:p>
            <a:pPr lvl="1"/>
            <a:r>
              <a:rPr lang="en-US" dirty="0"/>
              <a:t>Fine not to exceed $1,000</a:t>
            </a:r>
          </a:p>
        </p:txBody>
      </p:sp>
      <p:grpSp>
        <p:nvGrpSpPr>
          <p:cNvPr id="9" name="Group 8"/>
          <p:cNvGrpSpPr/>
          <p:nvPr/>
        </p:nvGrpSpPr>
        <p:grpSpPr>
          <a:xfrm>
            <a:off x="381000" y="6338483"/>
            <a:ext cx="8305800" cy="321397"/>
            <a:chOff x="228600" y="6400800"/>
            <a:chExt cx="4038600" cy="270845"/>
          </a:xfrm>
        </p:grpSpPr>
        <p:sp>
          <p:nvSpPr>
            <p:cNvPr id="10" name="Rectangle 9"/>
            <p:cNvSpPr/>
            <p:nvPr/>
          </p:nvSpPr>
          <p:spPr>
            <a:xfrm>
              <a:off x="228600" y="6400800"/>
              <a:ext cx="4038600" cy="270845"/>
            </a:xfrm>
            <a:prstGeom prst="rect">
              <a:avLst/>
            </a:prstGeom>
            <a:ln>
              <a:noFill/>
            </a:ln>
          </p:spPr>
        </p:sp>
        <p:sp>
          <p:nvSpPr>
            <p:cNvPr id="11" name="Freeform 10"/>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2" name="Freeform 11"/>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3" name="Freeform 12"/>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20" name="Audio 19">
            <a:hlinkClick r:id="" action="ppaction://media"/>
            <a:extLst>
              <a:ext uri="{FF2B5EF4-FFF2-40B4-BE49-F238E27FC236}">
                <a16:creationId xmlns:a16="http://schemas.microsoft.com/office/drawing/2014/main" id="{0217B294-DA48-0142-CCAB-C15B901F3B9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529697353"/>
      </p:ext>
    </p:extLst>
  </p:cSld>
  <p:clrMapOvr>
    <a:masterClrMapping/>
  </p:clrMapOvr>
  <mc:AlternateContent xmlns:mc="http://schemas.openxmlformats.org/markup-compatibility/2006" xmlns:p14="http://schemas.microsoft.com/office/powerpoint/2010/main">
    <mc:Choice Requires="p14">
      <p:transition spd="slow" p14:dur="2000" advTm="30302"/>
    </mc:Choice>
    <mc:Fallback xmlns="">
      <p:transition spd="slow" advTm="3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law</a:t>
            </a:r>
          </a:p>
        </p:txBody>
      </p:sp>
      <p:sp>
        <p:nvSpPr>
          <p:cNvPr id="3" name="Content Placeholder 2"/>
          <p:cNvSpPr>
            <a:spLocks noGrp="1"/>
          </p:cNvSpPr>
          <p:nvPr>
            <p:ph idx="1"/>
          </p:nvPr>
        </p:nvSpPr>
        <p:spPr/>
        <p:txBody>
          <a:bodyPr/>
          <a:lstStyle/>
          <a:p>
            <a:r>
              <a:rPr lang="en-US" dirty="0"/>
              <a:t>The law for 2</a:t>
            </a:r>
            <a:r>
              <a:rPr lang="en-US" baseline="30000" dirty="0"/>
              <a:t>nd</a:t>
            </a:r>
            <a:r>
              <a:rPr lang="en-US" dirty="0"/>
              <a:t> degree trespass:</a:t>
            </a:r>
          </a:p>
          <a:p>
            <a:pPr lvl="1"/>
            <a:r>
              <a:rPr lang="en-US" dirty="0"/>
              <a:t>You were not aware you were on private property, but you still trespassed</a:t>
            </a:r>
          </a:p>
          <a:p>
            <a:r>
              <a:rPr lang="en-US" dirty="0"/>
              <a:t>Infraction Penalty</a:t>
            </a:r>
          </a:p>
          <a:p>
            <a:pPr lvl="1"/>
            <a:r>
              <a:rPr lang="en-US" dirty="0"/>
              <a:t>Fine possible</a:t>
            </a:r>
          </a:p>
          <a:p>
            <a:pPr lvl="1"/>
            <a:r>
              <a:rPr lang="en-US" dirty="0"/>
              <a:t>No jail time</a:t>
            </a:r>
          </a:p>
        </p:txBody>
      </p:sp>
      <p:grpSp>
        <p:nvGrpSpPr>
          <p:cNvPr id="9" name="Group 8"/>
          <p:cNvGrpSpPr/>
          <p:nvPr/>
        </p:nvGrpSpPr>
        <p:grpSpPr>
          <a:xfrm>
            <a:off x="381000" y="6338483"/>
            <a:ext cx="8305800" cy="321397"/>
            <a:chOff x="228600" y="6400800"/>
            <a:chExt cx="4038600" cy="270845"/>
          </a:xfrm>
        </p:grpSpPr>
        <p:sp>
          <p:nvSpPr>
            <p:cNvPr id="10" name="Rectangle 9"/>
            <p:cNvSpPr/>
            <p:nvPr/>
          </p:nvSpPr>
          <p:spPr>
            <a:xfrm>
              <a:off x="228600" y="6400800"/>
              <a:ext cx="4038600" cy="270845"/>
            </a:xfrm>
            <a:prstGeom prst="rect">
              <a:avLst/>
            </a:prstGeom>
            <a:ln>
              <a:noFill/>
            </a:ln>
          </p:spPr>
        </p:sp>
        <p:sp>
          <p:nvSpPr>
            <p:cNvPr id="11" name="Freeform 10"/>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2" name="Freeform 11"/>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3" name="Freeform 12"/>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24" name="Audio 23">
            <a:hlinkClick r:id="" action="ppaction://media"/>
            <a:extLst>
              <a:ext uri="{FF2B5EF4-FFF2-40B4-BE49-F238E27FC236}">
                <a16:creationId xmlns:a16="http://schemas.microsoft.com/office/drawing/2014/main" id="{7C57767D-F519-D8EB-AE76-0F38EA9B89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509378512"/>
      </p:ext>
    </p:extLst>
  </p:cSld>
  <p:clrMapOvr>
    <a:masterClrMapping/>
  </p:clrMapOvr>
  <mc:AlternateContent xmlns:mc="http://schemas.openxmlformats.org/markup-compatibility/2006" xmlns:p14="http://schemas.microsoft.com/office/powerpoint/2010/main">
    <mc:Choice Requires="p14">
      <p:transition spd="slow" p14:dur="2000" advTm="22023"/>
    </mc:Choice>
    <mc:Fallback xmlns="">
      <p:transition spd="slow" advTm="22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Posted Property</a:t>
            </a:r>
          </a:p>
        </p:txBody>
      </p:sp>
      <p:sp>
        <p:nvSpPr>
          <p:cNvPr id="3" name="Content Placeholder 2"/>
          <p:cNvSpPr>
            <a:spLocks noGrp="1"/>
          </p:cNvSpPr>
          <p:nvPr>
            <p:ph idx="1"/>
          </p:nvPr>
        </p:nvSpPr>
        <p:spPr>
          <a:xfrm>
            <a:off x="457200" y="1646236"/>
            <a:ext cx="4114800" cy="4678363"/>
          </a:xfrm>
        </p:spPr>
        <p:txBody>
          <a:bodyPr/>
          <a:lstStyle/>
          <a:p>
            <a:r>
              <a:rPr lang="en-US" dirty="0"/>
              <a:t>Signs</a:t>
            </a:r>
          </a:p>
          <a:p>
            <a:r>
              <a:rPr lang="en-US" dirty="0"/>
              <a:t>Purple Paint</a:t>
            </a:r>
          </a:p>
          <a:p>
            <a:r>
              <a:rPr lang="en-US" dirty="0"/>
              <a:t>Ask permission and explain what you are doing</a:t>
            </a:r>
          </a:p>
          <a:p>
            <a:r>
              <a:rPr lang="en-US" dirty="0"/>
              <a:t>Carry your Stream Team ID card</a:t>
            </a:r>
          </a:p>
        </p:txBody>
      </p:sp>
      <p:pic>
        <p:nvPicPr>
          <p:cNvPr id="4" name="Picture 4" descr="N:\Perrya\Stream Team\HazWasteDrums\DSC06042.JPG"/>
          <p:cNvPicPr>
            <a:picLocks noChangeAspect="1" noChangeArrowheads="1"/>
          </p:cNvPicPr>
          <p:nvPr/>
        </p:nvPicPr>
        <p:blipFill>
          <a:blip r:embed="rId5" cstate="print">
            <a:extLst>
              <a:ext uri="{28A0092B-C50C-407E-A947-70E740481C1C}">
                <a14:useLocalDpi xmlns:a14="http://schemas.microsoft.com/office/drawing/2010/main" val="0"/>
              </a:ext>
            </a:extLst>
          </a:blip>
          <a:srcRect l="28610" r="22713" b="42635"/>
          <a:stretch>
            <a:fillRect/>
          </a:stretch>
        </p:blipFill>
        <p:spPr bwMode="auto">
          <a:xfrm>
            <a:off x="4516272" y="2183238"/>
            <a:ext cx="4304810" cy="337026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81000" y="6338483"/>
            <a:ext cx="8305800" cy="321397"/>
            <a:chOff x="228600" y="6400800"/>
            <a:chExt cx="4038600" cy="270845"/>
          </a:xfrm>
        </p:grpSpPr>
        <p:sp>
          <p:nvSpPr>
            <p:cNvPr id="11" name="Rectangle 10"/>
            <p:cNvSpPr/>
            <p:nvPr/>
          </p:nvSpPr>
          <p:spPr>
            <a:xfrm>
              <a:off x="228600" y="6400800"/>
              <a:ext cx="4038600" cy="270845"/>
            </a:xfrm>
            <a:prstGeom prst="rect">
              <a:avLst/>
            </a:prstGeom>
            <a:ln>
              <a:noFill/>
            </a:ln>
          </p:spPr>
        </p:sp>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3" name="Freeform 12"/>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4" name="Freeform 13"/>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32" name="Audio 31">
            <a:hlinkClick r:id="" action="ppaction://media"/>
            <a:extLst>
              <a:ext uri="{FF2B5EF4-FFF2-40B4-BE49-F238E27FC236}">
                <a16:creationId xmlns:a16="http://schemas.microsoft.com/office/drawing/2014/main" id="{356EF6B8-8EE4-3C2D-FE96-7E5BF5D40C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035510355"/>
      </p:ext>
    </p:extLst>
  </p:cSld>
  <p:clrMapOvr>
    <a:masterClrMapping/>
  </p:clrMapOvr>
  <mc:AlternateContent xmlns:mc="http://schemas.openxmlformats.org/markup-compatibility/2006" xmlns:p14="http://schemas.microsoft.com/office/powerpoint/2010/main">
    <mc:Choice Requires="p14">
      <p:transition spd="slow" p14:dur="2000" advTm="52991"/>
    </mc:Choice>
    <mc:Fallback xmlns="">
      <p:transition spd="slow" advTm="5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Perrya\Stream Team\HazWasteDrums\DSC06076.JPG"/>
          <p:cNvPicPr>
            <a:picLocks noChangeAspect="1" noChangeArrowheads="1"/>
          </p:cNvPicPr>
          <p:nvPr/>
        </p:nvPicPr>
        <p:blipFill>
          <a:blip r:embed="rId5">
            <a:extLst>
              <a:ext uri="{28A0092B-C50C-407E-A947-70E740481C1C}">
                <a14:useLocalDpi xmlns:a14="http://schemas.microsoft.com/office/drawing/2010/main" val="0"/>
              </a:ext>
            </a:extLst>
          </a:blip>
          <a:srcRect l="26355" b="15785"/>
          <a:stretch>
            <a:fillRect/>
          </a:stretch>
        </p:blipFill>
        <p:spPr bwMode="auto">
          <a:xfrm>
            <a:off x="897731" y="457200"/>
            <a:ext cx="7348538" cy="558323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81000" y="6338483"/>
            <a:ext cx="8305800" cy="321397"/>
            <a:chOff x="228600" y="6400800"/>
            <a:chExt cx="4038600" cy="270845"/>
          </a:xfrm>
        </p:grpSpPr>
        <p:sp>
          <p:nvSpPr>
            <p:cNvPr id="9" name="Rectangle 8"/>
            <p:cNvSpPr/>
            <p:nvPr/>
          </p:nvSpPr>
          <p:spPr>
            <a:xfrm>
              <a:off x="228600" y="6400800"/>
              <a:ext cx="4038600" cy="270845"/>
            </a:xfrm>
            <a:prstGeom prst="rect">
              <a:avLst/>
            </a:prstGeom>
            <a:ln>
              <a:noFill/>
            </a:ln>
          </p:spPr>
        </p:sp>
        <p:sp>
          <p:nvSpPr>
            <p:cNvPr id="10" name="Freeform 9"/>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1" name="Freeform 10"/>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2" name="Freeform 11"/>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18" name="Audio 17">
            <a:hlinkClick r:id="" action="ppaction://media"/>
            <a:extLst>
              <a:ext uri="{FF2B5EF4-FFF2-40B4-BE49-F238E27FC236}">
                <a16:creationId xmlns:a16="http://schemas.microsoft.com/office/drawing/2014/main" id="{A1DB580D-F67E-122A-28E7-D5A85CA86E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315603970"/>
      </p:ext>
    </p:extLst>
  </p:cSld>
  <p:clrMapOvr>
    <a:masterClrMapping/>
  </p:clrMapOvr>
  <mc:AlternateContent xmlns:mc="http://schemas.openxmlformats.org/markup-compatibility/2006" xmlns:p14="http://schemas.microsoft.com/office/powerpoint/2010/main">
    <mc:Choice Requires="p14">
      <p:transition spd="slow" p14:dur="2000" advTm="25113"/>
    </mc:Choice>
    <mc:Fallback xmlns="">
      <p:transition spd="slow" advTm="2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rple paint2"/>
          <p:cNvPicPr>
            <a:picLocks noChangeAspect="1" noChangeArrowheads="1"/>
          </p:cNvPicPr>
          <p:nvPr/>
        </p:nvPicPr>
        <p:blipFill>
          <a:blip r:embed="rId5">
            <a:extLst>
              <a:ext uri="{28A0092B-C50C-407E-A947-70E740481C1C}">
                <a14:useLocalDpi xmlns:a14="http://schemas.microsoft.com/office/drawing/2010/main" val="0"/>
              </a:ext>
            </a:extLst>
          </a:blip>
          <a:srcRect t="3458" b="4034"/>
          <a:stretch>
            <a:fillRect/>
          </a:stretch>
        </p:blipFill>
        <p:spPr bwMode="auto">
          <a:xfrm>
            <a:off x="1888950" y="381000"/>
            <a:ext cx="5366101" cy="579683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81000" y="6338483"/>
            <a:ext cx="8305800" cy="321397"/>
            <a:chOff x="228600" y="6400800"/>
            <a:chExt cx="4038600" cy="270845"/>
          </a:xfrm>
        </p:grpSpPr>
        <p:sp>
          <p:nvSpPr>
            <p:cNvPr id="9" name="Rectangle 8"/>
            <p:cNvSpPr/>
            <p:nvPr/>
          </p:nvSpPr>
          <p:spPr>
            <a:xfrm>
              <a:off x="228600" y="6400800"/>
              <a:ext cx="4038600" cy="270845"/>
            </a:xfrm>
            <a:prstGeom prst="rect">
              <a:avLst/>
            </a:prstGeom>
            <a:ln>
              <a:noFill/>
            </a:ln>
          </p:spPr>
        </p:sp>
        <p:sp>
          <p:nvSpPr>
            <p:cNvPr id="10" name="Freeform 9"/>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1" name="Freeform 10"/>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2" name="Freeform 11"/>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5" name="Audio 4">
            <a:hlinkClick r:id="" action="ppaction://media"/>
            <a:extLst>
              <a:ext uri="{FF2B5EF4-FFF2-40B4-BE49-F238E27FC236}">
                <a16:creationId xmlns:a16="http://schemas.microsoft.com/office/drawing/2014/main" id="{C70F9390-04DC-E1E3-4A89-A8C96A06A2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74160639"/>
      </p:ext>
    </p:extLst>
  </p:cSld>
  <p:clrMapOvr>
    <a:masterClrMapping/>
  </p:clrMapOvr>
  <mc:AlternateContent xmlns:mc="http://schemas.openxmlformats.org/markup-compatibility/2006" xmlns:p14="http://schemas.microsoft.com/office/powerpoint/2010/main">
    <mc:Choice Requires="p14">
      <p:transition spd="slow" p14:dur="2000" advTm="37071"/>
    </mc:Choice>
    <mc:Fallback xmlns="">
      <p:transition spd="slow" advTm="37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Health</a:t>
            </a:r>
          </a:p>
        </p:txBody>
      </p:sp>
      <p:sp>
        <p:nvSpPr>
          <p:cNvPr id="3" name="Text Placeholder 2"/>
          <p:cNvSpPr>
            <a:spLocks noGrp="1"/>
          </p:cNvSpPr>
          <p:nvPr>
            <p:ph type="body" idx="1"/>
          </p:nvPr>
        </p:nvSpPr>
        <p:spPr/>
        <p:txBody>
          <a:bodyPr/>
          <a:lstStyle/>
          <a:p>
            <a:endParaRPr lang="en-US"/>
          </a:p>
        </p:txBody>
      </p:sp>
      <p:pic>
        <p:nvPicPr>
          <p:cNvPr id="9" name="Audio 8">
            <a:hlinkClick r:id="" action="ppaction://media"/>
            <a:extLst>
              <a:ext uri="{FF2B5EF4-FFF2-40B4-BE49-F238E27FC236}">
                <a16:creationId xmlns:a16="http://schemas.microsoft.com/office/drawing/2014/main" id="{EDCFA7CC-B741-0EDF-8ABE-C866E8C861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942169621"/>
      </p:ext>
    </p:extLst>
  </p:cSld>
  <p:clrMapOvr>
    <a:masterClrMapping/>
  </p:clrMapOvr>
  <mc:AlternateContent xmlns:mc="http://schemas.openxmlformats.org/markup-compatibility/2006" xmlns:p14="http://schemas.microsoft.com/office/powerpoint/2010/main">
    <mc:Choice Requires="p14">
      <p:transition spd="slow" p14:dur="2000" advTm="4340"/>
    </mc:Choice>
    <mc:Fallback xmlns="">
      <p:transition spd="slow" advTm="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How to find property owners </a:t>
            </a:r>
          </a:p>
        </p:txBody>
      </p:sp>
      <p:sp>
        <p:nvSpPr>
          <p:cNvPr id="4" name="Content Placeholder 3"/>
          <p:cNvSpPr>
            <a:spLocks noGrp="1"/>
          </p:cNvSpPr>
          <p:nvPr>
            <p:ph idx="1"/>
          </p:nvPr>
        </p:nvSpPr>
        <p:spPr>
          <a:xfrm>
            <a:off x="457200" y="1646237"/>
            <a:ext cx="5459186" cy="4602163"/>
          </a:xfrm>
        </p:spPr>
        <p:txBody>
          <a:bodyPr>
            <a:normAutofit lnSpcReduction="10000"/>
          </a:bodyPr>
          <a:lstStyle/>
          <a:p>
            <a:r>
              <a:rPr lang="en-US" dirty="0"/>
              <a:t>Contact the County Assessor at the County Seat</a:t>
            </a:r>
          </a:p>
          <a:p>
            <a:r>
              <a:rPr lang="en-US" dirty="0"/>
              <a:t>Contact Staff</a:t>
            </a:r>
          </a:p>
          <a:p>
            <a:r>
              <a:rPr lang="en-US" dirty="0"/>
              <a:t>Plat Maps</a:t>
            </a:r>
          </a:p>
          <a:p>
            <a:pPr lvl="1"/>
            <a:r>
              <a:rPr lang="en-US" dirty="0"/>
              <a:t>Some counties are now available online</a:t>
            </a:r>
          </a:p>
          <a:p>
            <a:pPr lvl="1"/>
            <a:r>
              <a:rPr lang="en-US" dirty="0"/>
              <a:t>A list of County Assessors can be found at: </a:t>
            </a:r>
          </a:p>
          <a:p>
            <a:pPr lvl="1"/>
            <a:endParaRPr lang="en-US" dirty="0"/>
          </a:p>
        </p:txBody>
      </p:sp>
      <p:sp>
        <p:nvSpPr>
          <p:cNvPr id="6" name="Rectangle 5"/>
          <p:cNvSpPr/>
          <p:nvPr/>
        </p:nvSpPr>
        <p:spPr>
          <a:xfrm>
            <a:off x="609600" y="5815263"/>
            <a:ext cx="7848600" cy="523220"/>
          </a:xfrm>
          <a:prstGeom prst="rect">
            <a:avLst/>
          </a:prstGeom>
        </p:spPr>
        <p:txBody>
          <a:bodyPr wrap="square">
            <a:spAutoFit/>
          </a:bodyPr>
          <a:lstStyle/>
          <a:p>
            <a:pPr lvl="1"/>
            <a:r>
              <a:rPr lang="en-US" sz="2800" dirty="0">
                <a:solidFill>
                  <a:prstClr val="white"/>
                </a:solidFill>
                <a:ea typeface="BatangChe" panose="02030609000101010101" pitchFamily="49" charset="-127"/>
              </a:rPr>
              <a:t>www.countyoffice.org/mo-assessor/</a:t>
            </a:r>
          </a:p>
        </p:txBody>
      </p:sp>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2248021"/>
            <a:ext cx="2686487" cy="255069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381000" y="6338483"/>
            <a:ext cx="8305800" cy="321397"/>
            <a:chOff x="228600" y="6400800"/>
            <a:chExt cx="4038600" cy="270845"/>
          </a:xfrm>
        </p:grpSpPr>
        <p:sp>
          <p:nvSpPr>
            <p:cNvPr id="12" name="Rectangle 11"/>
            <p:cNvSpPr/>
            <p:nvPr/>
          </p:nvSpPr>
          <p:spPr>
            <a:xfrm>
              <a:off x="228600" y="6400800"/>
              <a:ext cx="4038600" cy="270845"/>
            </a:xfrm>
            <a:prstGeom prst="rect">
              <a:avLst/>
            </a:prstGeom>
            <a:ln>
              <a:noFill/>
            </a:ln>
          </p:spPr>
        </p:sp>
        <p:sp>
          <p:nvSpPr>
            <p:cNvPr id="13" name="Freeform 12"/>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4" name="Freeform 13"/>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5" name="Freeform 14"/>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8" name="Audio 7">
            <a:hlinkClick r:id="" action="ppaction://media"/>
            <a:extLst>
              <a:ext uri="{FF2B5EF4-FFF2-40B4-BE49-F238E27FC236}">
                <a16:creationId xmlns:a16="http://schemas.microsoft.com/office/drawing/2014/main" id="{44FB4F61-284D-A645-ECD1-2981AF7ED5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90474910"/>
      </p:ext>
    </p:extLst>
  </p:cSld>
  <p:clrMapOvr>
    <a:masterClrMapping/>
  </p:clrMapOvr>
  <mc:AlternateContent xmlns:mc="http://schemas.openxmlformats.org/markup-compatibility/2006" xmlns:p14="http://schemas.microsoft.com/office/powerpoint/2010/main">
    <mc:Choice Requires="p14">
      <p:transition spd="slow" p14:dur="2000" advTm="15297"/>
    </mc:Choice>
    <mc:Fallback xmlns="">
      <p:transition spd="slow" advTm="1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Land owner permission</a:t>
            </a:r>
          </a:p>
        </p:txBody>
      </p:sp>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6376" y="1676401"/>
            <a:ext cx="5337829" cy="4183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11588">
            <a:off x="762462" y="1663285"/>
            <a:ext cx="1741633" cy="431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81000" y="6338483"/>
            <a:ext cx="8305800" cy="321397"/>
            <a:chOff x="228600" y="6400800"/>
            <a:chExt cx="4038600" cy="270845"/>
          </a:xfrm>
        </p:grpSpPr>
        <p:sp>
          <p:nvSpPr>
            <p:cNvPr id="11" name="Rectangle 10"/>
            <p:cNvSpPr/>
            <p:nvPr/>
          </p:nvSpPr>
          <p:spPr>
            <a:xfrm>
              <a:off x="228600" y="6400800"/>
              <a:ext cx="4038600" cy="270845"/>
            </a:xfrm>
            <a:prstGeom prst="rect">
              <a:avLst/>
            </a:prstGeom>
            <a:ln>
              <a:noFill/>
            </a:ln>
          </p:spPr>
        </p:sp>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3" name="Freeform 12"/>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4" name="Freeform 13"/>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7" name="Audio 6">
            <a:hlinkClick r:id="" action="ppaction://media"/>
            <a:extLst>
              <a:ext uri="{FF2B5EF4-FFF2-40B4-BE49-F238E27FC236}">
                <a16:creationId xmlns:a16="http://schemas.microsoft.com/office/drawing/2014/main" id="{F1209595-B0A8-6DB7-A8FB-710498C3D7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72104903"/>
      </p:ext>
    </p:extLst>
  </p:cSld>
  <p:clrMapOvr>
    <a:masterClrMapping/>
  </p:clrMapOvr>
  <mc:AlternateContent xmlns:mc="http://schemas.openxmlformats.org/markup-compatibility/2006" xmlns:p14="http://schemas.microsoft.com/office/powerpoint/2010/main">
    <mc:Choice Requires="p14">
      <p:transition spd="slow" p14:dur="2000" advTm="13850"/>
    </mc:Choice>
    <mc:Fallback xmlns="">
      <p:transition spd="slow" advTm="1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eep Out sig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B4EF60C5-9A8B-0663-B0FD-F979746D52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17422129"/>
      </p:ext>
    </p:extLst>
  </p:cSld>
  <p:clrMapOvr>
    <a:masterClrMapping/>
  </p:clrMapOvr>
  <mc:AlternateContent xmlns:mc="http://schemas.openxmlformats.org/markup-compatibility/2006" xmlns:p14="http://schemas.microsoft.com/office/powerpoint/2010/main">
    <mc:Choice Requires="p14">
      <p:transition spd="slow" p14:dur="2000" advTm="7827"/>
    </mc:Choice>
    <mc:Fallback xmlns="">
      <p:transition spd="slow" advTm="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sp>
        <p:nvSpPr>
          <p:cNvPr id="7" name="Content Placeholder 6">
            <a:extLst>
              <a:ext uri="{FF2B5EF4-FFF2-40B4-BE49-F238E27FC236}">
                <a16:creationId xmlns:a16="http://schemas.microsoft.com/office/drawing/2014/main" id="{0A55C195-2707-CC9D-ABF2-83ECE8B9567E}"/>
              </a:ext>
            </a:extLst>
          </p:cNvPr>
          <p:cNvSpPr>
            <a:spLocks noGrp="1"/>
          </p:cNvSpPr>
          <p:nvPr>
            <p:ph idx="1"/>
          </p:nvPr>
        </p:nvSpPr>
        <p:spPr>
          <a:xfrm>
            <a:off x="1365633" y="1699708"/>
            <a:ext cx="7321168" cy="4410636"/>
          </a:xfrm>
        </p:spPr>
        <p:txBody>
          <a:bodyPr>
            <a:noAutofit/>
          </a:bodyPr>
          <a:lstStyle/>
          <a:p>
            <a:pPr marL="0" indent="0">
              <a:lnSpc>
                <a:spcPct val="150000"/>
              </a:lnSpc>
              <a:spcAft>
                <a:spcPts val="0"/>
              </a:spcAft>
              <a:buNone/>
            </a:pPr>
            <a:r>
              <a:rPr lang="en-US" sz="3200" dirty="0">
                <a:hlinkClick r:id="rId5">
                  <a:extLst>
                    <a:ext uri="{A12FA001-AC4F-418D-AE19-62706E023703}">
                      <ahyp:hlinkClr xmlns:ahyp="http://schemas.microsoft.com/office/drawing/2018/hyperlinkcolor" val="tx"/>
                    </a:ext>
                  </a:extLst>
                </a:hlinkClick>
              </a:rPr>
              <a:t>mostreamteam.org</a:t>
            </a:r>
            <a:endParaRPr lang="en-US" sz="3200" dirty="0"/>
          </a:p>
          <a:p>
            <a:pPr marL="0" indent="0">
              <a:lnSpc>
                <a:spcPct val="150000"/>
              </a:lnSpc>
              <a:spcAft>
                <a:spcPts val="0"/>
              </a:spcAft>
              <a:buNone/>
            </a:pPr>
            <a:r>
              <a:rPr lang="en-US" sz="3200" dirty="0">
                <a:hlinkClick r:id="rId6">
                  <a:extLst>
                    <a:ext uri="{A12FA001-AC4F-418D-AE19-62706E023703}">
                      <ahyp:hlinkClr xmlns:ahyp="http://schemas.microsoft.com/office/drawing/2018/hyperlinkcolor" val="tx"/>
                    </a:ext>
                  </a:extLst>
                </a:hlinkClick>
              </a:rPr>
              <a:t>Streamteam@dnr.mo.gov</a:t>
            </a:r>
            <a:endParaRPr lang="en-US" sz="3200" dirty="0"/>
          </a:p>
          <a:p>
            <a:pPr marL="0" indent="0">
              <a:lnSpc>
                <a:spcPct val="150000"/>
              </a:lnSpc>
              <a:spcAft>
                <a:spcPts val="0"/>
              </a:spcAft>
              <a:buNone/>
            </a:pPr>
            <a:r>
              <a:rPr lang="en-US" sz="3200" dirty="0">
                <a:hlinkClick r:id="rId7">
                  <a:extLst>
                    <a:ext uri="{A12FA001-AC4F-418D-AE19-62706E023703}">
                      <ahyp:hlinkClr xmlns:ahyp="http://schemas.microsoft.com/office/drawing/2018/hyperlinkcolor" val="tx"/>
                    </a:ext>
                  </a:extLst>
                </a:hlinkClick>
              </a:rPr>
              <a:t>Streamteam@mdc.mo.gov</a:t>
            </a:r>
            <a:endParaRPr lang="en-US" sz="3200" dirty="0"/>
          </a:p>
          <a:p>
            <a:pPr marL="0" indent="0">
              <a:lnSpc>
                <a:spcPct val="150000"/>
              </a:lnSpc>
              <a:spcAft>
                <a:spcPts val="0"/>
              </a:spcAft>
              <a:buNone/>
            </a:pPr>
            <a:r>
              <a:rPr lang="en-US" sz="3200" dirty="0">
                <a:hlinkClick r:id="rId8">
                  <a:extLst>
                    <a:ext uri="{A12FA001-AC4F-418D-AE19-62706E023703}">
                      <ahyp:hlinkClr xmlns:ahyp="http://schemas.microsoft.com/office/drawing/2018/hyperlinkcolor" val="tx"/>
                    </a:ext>
                  </a:extLst>
                </a:hlinkClick>
              </a:rPr>
              <a:t>y</a:t>
            </a:r>
            <a:r>
              <a:rPr lang="en-US" sz="3200" dirty="0">
                <a:hlinkClick r:id="rId9">
                  <a:extLst>
                    <a:ext uri="{A12FA001-AC4F-418D-AE19-62706E023703}">
                      <ahyp:hlinkClr xmlns:ahyp="http://schemas.microsoft.com/office/drawing/2018/hyperlinkcolor" val="tx"/>
                    </a:ext>
                  </a:extLst>
                </a:hlinkClick>
              </a:rPr>
              <a:t>outube.com/@MissouriStreamTeam</a:t>
            </a:r>
            <a:r>
              <a:rPr lang="en-US" sz="3200" dirty="0"/>
              <a:t> </a:t>
            </a:r>
          </a:p>
          <a:p>
            <a:pPr marL="0" indent="0">
              <a:lnSpc>
                <a:spcPct val="150000"/>
              </a:lnSpc>
              <a:spcAft>
                <a:spcPts val="0"/>
              </a:spcAft>
              <a:buNone/>
            </a:pPr>
            <a:r>
              <a:rPr lang="en-US" sz="3200" dirty="0">
                <a:hlinkClick r:id="rId10">
                  <a:extLst>
                    <a:ext uri="{A12FA001-AC4F-418D-AE19-62706E023703}">
                      <ahyp:hlinkClr xmlns:ahyp="http://schemas.microsoft.com/office/drawing/2018/hyperlinkcolor" val="tx"/>
                    </a:ext>
                  </a:extLst>
                </a:hlinkClick>
              </a:rPr>
              <a:t>facebook.com/</a:t>
            </a:r>
            <a:r>
              <a:rPr lang="en-US" sz="3200" dirty="0" err="1">
                <a:hlinkClick r:id="rId10">
                  <a:extLst>
                    <a:ext uri="{A12FA001-AC4F-418D-AE19-62706E023703}">
                      <ahyp:hlinkClr xmlns:ahyp="http://schemas.microsoft.com/office/drawing/2018/hyperlinkcolor" val="tx"/>
                    </a:ext>
                  </a:extLst>
                </a:hlinkClick>
              </a:rPr>
              <a:t>mostreamteams</a:t>
            </a:r>
            <a:r>
              <a:rPr lang="en-US" sz="3200" dirty="0">
                <a:hlinkClick r:id="rId10">
                  <a:extLst>
                    <a:ext uri="{A12FA001-AC4F-418D-AE19-62706E023703}">
                      <ahyp:hlinkClr xmlns:ahyp="http://schemas.microsoft.com/office/drawing/2018/hyperlinkcolor" val="tx"/>
                    </a:ext>
                  </a:extLst>
                </a:hlinkClick>
              </a:rPr>
              <a:t>/</a:t>
            </a:r>
            <a:r>
              <a:rPr lang="en-US" sz="3200" dirty="0"/>
              <a:t> </a:t>
            </a:r>
          </a:p>
          <a:p>
            <a:pPr marL="0" indent="0">
              <a:lnSpc>
                <a:spcPct val="150000"/>
              </a:lnSpc>
              <a:spcAft>
                <a:spcPts val="0"/>
              </a:spcAft>
              <a:buNone/>
            </a:pPr>
            <a:r>
              <a:rPr lang="en-US" sz="3200" dirty="0"/>
              <a:t>800-781-1989</a:t>
            </a:r>
          </a:p>
          <a:p>
            <a:pPr marL="0" indent="0">
              <a:lnSpc>
                <a:spcPct val="150000"/>
              </a:lnSpc>
              <a:spcAft>
                <a:spcPts val="0"/>
              </a:spcAft>
              <a:buNone/>
            </a:pPr>
            <a:endParaRPr lang="en-US" sz="3200" dirty="0"/>
          </a:p>
        </p:txBody>
      </p:sp>
      <p:pic>
        <p:nvPicPr>
          <p:cNvPr id="9" name="Graphic 8" descr="Web design with solid fill">
            <a:extLst>
              <a:ext uri="{FF2B5EF4-FFF2-40B4-BE49-F238E27FC236}">
                <a16:creationId xmlns:a16="http://schemas.microsoft.com/office/drawing/2014/main" id="{16675340-A10F-9244-C54C-4B0251D9F6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993" y="1909942"/>
            <a:ext cx="548640" cy="548640"/>
          </a:xfrm>
          <a:prstGeom prst="rect">
            <a:avLst/>
          </a:prstGeom>
        </p:spPr>
      </p:pic>
      <p:pic>
        <p:nvPicPr>
          <p:cNvPr id="11" name="Graphic 10" descr="Email with solid fill">
            <a:extLst>
              <a:ext uri="{FF2B5EF4-FFF2-40B4-BE49-F238E27FC236}">
                <a16:creationId xmlns:a16="http://schemas.microsoft.com/office/drawing/2014/main" id="{2CBF02DD-1E39-4239-96F3-56EA4296396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3290643"/>
            <a:ext cx="548640" cy="548640"/>
          </a:xfrm>
          <a:prstGeom prst="rect">
            <a:avLst/>
          </a:prstGeom>
        </p:spPr>
      </p:pic>
      <p:pic>
        <p:nvPicPr>
          <p:cNvPr id="12" name="Graphic 11" descr="Email with solid fill">
            <a:extLst>
              <a:ext uri="{FF2B5EF4-FFF2-40B4-BE49-F238E27FC236}">
                <a16:creationId xmlns:a16="http://schemas.microsoft.com/office/drawing/2014/main" id="{ACD33079-97AD-6B28-CEC3-419DAF9C8A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2567313"/>
            <a:ext cx="548640" cy="548640"/>
          </a:xfrm>
          <a:prstGeom prst="rect">
            <a:avLst/>
          </a:prstGeom>
        </p:spPr>
      </p:pic>
      <p:pic>
        <p:nvPicPr>
          <p:cNvPr id="14" name="Graphic 13" descr="Phone Vibration with solid fill">
            <a:extLst>
              <a:ext uri="{FF2B5EF4-FFF2-40B4-BE49-F238E27FC236}">
                <a16:creationId xmlns:a16="http://schemas.microsoft.com/office/drawing/2014/main" id="{EAC67B96-7B9C-2B69-AC64-125B6BF98AB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6993" y="5561704"/>
            <a:ext cx="548640" cy="548640"/>
          </a:xfrm>
          <a:prstGeom prst="rect">
            <a:avLst/>
          </a:prstGeom>
        </p:spPr>
      </p:pic>
      <p:pic>
        <p:nvPicPr>
          <p:cNvPr id="16" name="Graphic 15" descr="Presentation with media with solid fill">
            <a:extLst>
              <a:ext uri="{FF2B5EF4-FFF2-40B4-BE49-F238E27FC236}">
                <a16:creationId xmlns:a16="http://schemas.microsoft.com/office/drawing/2014/main" id="{AA787E75-F44E-872C-9209-C2CA5567E56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6993" y="4142455"/>
            <a:ext cx="548640" cy="548640"/>
          </a:xfrm>
          <a:prstGeom prst="rect">
            <a:avLst/>
          </a:prstGeom>
        </p:spPr>
      </p:pic>
      <p:pic>
        <p:nvPicPr>
          <p:cNvPr id="3" name="Graphic 2" descr="Online Network with solid fill">
            <a:extLst>
              <a:ext uri="{FF2B5EF4-FFF2-40B4-BE49-F238E27FC236}">
                <a16:creationId xmlns:a16="http://schemas.microsoft.com/office/drawing/2014/main" id="{8B41E55D-E40D-388B-9F6A-7276F207B48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6993" y="4852079"/>
            <a:ext cx="548640" cy="548640"/>
          </a:xfrm>
          <a:prstGeom prst="rect">
            <a:avLst/>
          </a:prstGeom>
        </p:spPr>
      </p:pic>
      <p:pic>
        <p:nvPicPr>
          <p:cNvPr id="17" name="Audio 16">
            <a:hlinkClick r:id="" action="ppaction://media"/>
            <a:extLst>
              <a:ext uri="{FF2B5EF4-FFF2-40B4-BE49-F238E27FC236}">
                <a16:creationId xmlns:a16="http://schemas.microsoft.com/office/drawing/2014/main" id="{AA93F95D-3EDE-AA09-A586-D3F7D797B786}"/>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448388421"/>
      </p:ext>
    </p:extLst>
  </p:cSld>
  <p:clrMapOvr>
    <a:masterClrMapping/>
  </p:clrMapOvr>
  <mc:AlternateContent xmlns:mc="http://schemas.openxmlformats.org/markup-compatibility/2006" xmlns:p14="http://schemas.microsoft.com/office/powerpoint/2010/main">
    <mc:Choice Requires="p14">
      <p:transition spd="slow" p14:dur="2000" advTm="8223"/>
    </mc:Choice>
    <mc:Fallback xmlns="">
      <p:transition spd="slow" advTm="8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Personal Health Precautions </a:t>
            </a:r>
          </a:p>
        </p:txBody>
      </p:sp>
      <p:sp>
        <p:nvSpPr>
          <p:cNvPr id="4" name="Content Placeholder 3"/>
          <p:cNvSpPr>
            <a:spLocks noGrp="1"/>
          </p:cNvSpPr>
          <p:nvPr>
            <p:ph idx="1"/>
          </p:nvPr>
        </p:nvSpPr>
        <p:spPr>
          <a:xfrm>
            <a:off x="457200" y="1646237"/>
            <a:ext cx="3758924" cy="4526280"/>
          </a:xfrm>
        </p:spPr>
        <p:txBody>
          <a:bodyPr lIns="91440" tIns="45720" rIns="91440" bIns="45720" anchor="t">
            <a:normAutofit fontScale="92500" lnSpcReduction="20000"/>
          </a:bodyPr>
          <a:lstStyle/>
          <a:p>
            <a:r>
              <a:rPr lang="en-US" dirty="0"/>
              <a:t>Check with your doctor or local health department for appropriate immunizations and health/safety guidelines</a:t>
            </a:r>
          </a:p>
          <a:p>
            <a:r>
              <a:rPr lang="en-US" dirty="0"/>
              <a:t>Foot Protection</a:t>
            </a:r>
          </a:p>
          <a:p>
            <a:r>
              <a:rPr lang="en-US" dirty="0"/>
              <a:t>Life Jacket</a:t>
            </a:r>
          </a:p>
          <a:p>
            <a:r>
              <a:rPr lang="en-US" dirty="0"/>
              <a:t>Bug repellent</a:t>
            </a:r>
          </a:p>
          <a:p>
            <a:pPr marL="0" indent="0">
              <a:buNone/>
            </a:pPr>
            <a:endParaRPr lang="en-US" dirty="0"/>
          </a:p>
        </p:txBody>
      </p:sp>
      <p:pic>
        <p:nvPicPr>
          <p:cNvPr id="6" name="Picture 2" descr="C:\Users\Boeckk\AppData\Local\Microsoft\Windows\Temporary Internet Files\Content.IE5\65SI6R38\aboutlaw_benefits[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1945" y="2091010"/>
            <a:ext cx="1752500" cy="1412954"/>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581456" y="2133600"/>
            <a:ext cx="2293326" cy="2404445"/>
            <a:chOff x="3497874" y="3505200"/>
            <a:chExt cx="2590800" cy="2667000"/>
          </a:xfrm>
        </p:grpSpPr>
        <p:pic>
          <p:nvPicPr>
            <p:cNvPr id="8" name="Picture 1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656913" y="3702339"/>
              <a:ext cx="2272722" cy="2272722"/>
            </a:xfrm>
            <a:prstGeom prst="rect">
              <a:avLst/>
            </a:prstGeom>
            <a:noFill/>
            <a:extLst>
              <a:ext uri="{909E8E84-426E-40DD-AFC4-6F175D3DCCD1}">
                <a14:hiddenFill xmlns:a14="http://schemas.microsoft.com/office/drawing/2010/main">
                  <a:solidFill>
                    <a:srgbClr val="FFFFFF"/>
                  </a:solidFill>
                </a14:hiddenFill>
              </a:ext>
            </a:extLst>
          </p:spPr>
        </p:pic>
        <p:sp>
          <p:nvSpPr>
            <p:cNvPr id="9" name="&quot;No&quot; Symbol 8"/>
            <p:cNvSpPr/>
            <p:nvPr/>
          </p:nvSpPr>
          <p:spPr>
            <a:xfrm>
              <a:off x="3497874" y="3505200"/>
              <a:ext cx="2590800" cy="2667000"/>
            </a:xfrm>
            <a:prstGeom prst="noSmoking">
              <a:avLst>
                <a:gd name="adj" fmla="val 4750"/>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 name="Picture 11"/>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918" l="9914" r="89871"/>
                    </a14:imgEffect>
                  </a14:imgLayer>
                </a14:imgProps>
              </a:ext>
              <a:ext uri="{28A0092B-C50C-407E-A947-70E740481C1C}">
                <a14:useLocalDpi xmlns:a14="http://schemas.microsoft.com/office/drawing/2010/main" val="0"/>
              </a:ext>
            </a:extLst>
          </a:blip>
          <a:stretch>
            <a:fillRect/>
          </a:stretch>
        </p:blipFill>
        <p:spPr bwMode="auto">
          <a:xfrm>
            <a:off x="3902119" y="3919241"/>
            <a:ext cx="2302532" cy="23025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oeckk\AppData\Local\Microsoft\Windows\Temporary Internet Files\Content.IE5\YV0RMJ8N\insect_repellents[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13719" y="4872119"/>
            <a:ext cx="1828800" cy="134965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81000" y="6338483"/>
            <a:ext cx="8305800" cy="321397"/>
            <a:chOff x="228600" y="6400800"/>
            <a:chExt cx="4038600" cy="270845"/>
          </a:xfrm>
        </p:grpSpPr>
        <p:sp>
          <p:nvSpPr>
            <p:cNvPr id="13" name="Rectangle 12"/>
            <p:cNvSpPr/>
            <p:nvPr/>
          </p:nvSpPr>
          <p:spPr>
            <a:xfrm>
              <a:off x="228600" y="6400800"/>
              <a:ext cx="4038600" cy="270845"/>
            </a:xfrm>
            <a:prstGeom prst="rect">
              <a:avLst/>
            </a:prstGeom>
            <a:ln>
              <a:noFill/>
            </a:ln>
          </p:spPr>
        </p:sp>
        <p:sp>
          <p:nvSpPr>
            <p:cNvPr id="14" name="Freeform 13"/>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a:solidFill>
                <a:schemeClr val="accent3"/>
              </a:solidFill>
            </a:ln>
            <a:scene3d>
              <a:camera prst="orthographicFront"/>
              <a:lightRig rig="flat" dir="t"/>
            </a:scene3d>
            <a:sp3d prstMaterial="dkEdge">
              <a:bevelT w="8200" h="38100"/>
            </a:sp3d>
          </p:spPr>
          <p:style>
            <a:lnRef idx="1">
              <a:schemeClr val="accent3"/>
            </a:lnRef>
            <a:fillRef idx="3">
              <a:schemeClr val="accent3"/>
            </a:fillRef>
            <a:effectRef idx="2">
              <a:schemeClr val="accent3"/>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5" name="Freeform 14"/>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6" name="Freeform 15"/>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20" name="Audio 19">
            <a:hlinkClick r:id="" action="ppaction://media"/>
            <a:extLst>
              <a:ext uri="{FF2B5EF4-FFF2-40B4-BE49-F238E27FC236}">
                <a16:creationId xmlns:a16="http://schemas.microsoft.com/office/drawing/2014/main" id="{7B6F8A91-8978-50C6-32BB-6DA41598216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2833668057"/>
      </p:ext>
    </p:extLst>
  </p:cSld>
  <p:clrMapOvr>
    <a:masterClrMapping/>
  </p:clrMapOvr>
  <mc:AlternateContent xmlns:mc="http://schemas.openxmlformats.org/markup-compatibility/2006" xmlns:p14="http://schemas.microsoft.com/office/powerpoint/2010/main">
    <mc:Choice Requires="p14">
      <p:transition spd="slow" p14:dur="2000" advTm="36852"/>
    </mc:Choice>
    <mc:Fallback xmlns="">
      <p:transition spd="slow" advTm="3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Guard against pathogens</a:t>
            </a:r>
          </a:p>
        </p:txBody>
      </p:sp>
      <p:sp>
        <p:nvSpPr>
          <p:cNvPr id="3" name="Content Placeholder 2"/>
          <p:cNvSpPr>
            <a:spLocks noGrp="1"/>
          </p:cNvSpPr>
          <p:nvPr>
            <p:ph idx="1"/>
          </p:nvPr>
        </p:nvSpPr>
        <p:spPr/>
        <p:txBody>
          <a:bodyPr/>
          <a:lstStyle/>
          <a:p>
            <a:r>
              <a:rPr lang="en-US" dirty="0"/>
              <a:t>Avoid water contact with:</a:t>
            </a:r>
          </a:p>
          <a:p>
            <a:pPr lvl="1"/>
            <a:r>
              <a:rPr lang="en-US" dirty="0"/>
              <a:t>Eyes</a:t>
            </a:r>
          </a:p>
          <a:p>
            <a:pPr lvl="1"/>
            <a:r>
              <a:rPr lang="en-US" dirty="0"/>
              <a:t>Nose</a:t>
            </a:r>
          </a:p>
          <a:p>
            <a:pPr lvl="1"/>
            <a:r>
              <a:rPr lang="en-US" dirty="0"/>
              <a:t>Mouth </a:t>
            </a:r>
          </a:p>
          <a:p>
            <a:pPr lvl="1"/>
            <a:r>
              <a:rPr lang="en-US" dirty="0"/>
              <a:t>Open cuts </a:t>
            </a:r>
          </a:p>
        </p:txBody>
      </p:sp>
      <p:pic>
        <p:nvPicPr>
          <p:cNvPr id="5" name="Picture 3" descr="C:\Users\comers\AppData\Local\Microsoft\Windows\Temporary Internet Files\Content.IE5\KGWMYEZY\invisible_bandaid5[1].jpg"/>
          <p:cNvPicPr>
            <a:picLocks noChangeAspect="1" noChangeArrowheads="1"/>
          </p:cNvPicPr>
          <p:nvPr/>
        </p:nvPicPr>
        <p:blipFill rotWithShape="1">
          <a:blip r:embed="rId5">
            <a:extLst>
              <a:ext uri="{28A0092B-C50C-407E-A947-70E740481C1C}">
                <a14:useLocalDpi xmlns:a14="http://schemas.microsoft.com/office/drawing/2010/main" val="0"/>
              </a:ext>
            </a:extLst>
          </a:blip>
          <a:srcRect r="9840"/>
          <a:stretch/>
        </p:blipFill>
        <p:spPr bwMode="auto">
          <a:xfrm>
            <a:off x="4343400" y="2362200"/>
            <a:ext cx="3681248" cy="32908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comers\AppData\Local\Microsoft\Windows\Temporary Internet Files\Content.IE5\MHRH7QW0\No_circle.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2140743"/>
            <a:ext cx="3886201" cy="37338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81000" y="6338483"/>
            <a:ext cx="8305800" cy="321397"/>
            <a:chOff x="228600" y="6400800"/>
            <a:chExt cx="4038600" cy="270845"/>
          </a:xfrm>
        </p:grpSpPr>
        <p:sp>
          <p:nvSpPr>
            <p:cNvPr id="12" name="Rectangle 11"/>
            <p:cNvSpPr/>
            <p:nvPr/>
          </p:nvSpPr>
          <p:spPr>
            <a:xfrm>
              <a:off x="228600" y="6400800"/>
              <a:ext cx="4038600" cy="270845"/>
            </a:xfrm>
            <a:prstGeom prst="rect">
              <a:avLst/>
            </a:prstGeom>
            <a:ln>
              <a:noFill/>
            </a:ln>
          </p:spPr>
        </p:sp>
        <p:sp>
          <p:nvSpPr>
            <p:cNvPr id="13" name="Freeform 12"/>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a:solidFill>
                <a:schemeClr val="accent3"/>
              </a:solidFill>
            </a:ln>
            <a:scene3d>
              <a:camera prst="orthographicFront"/>
              <a:lightRig rig="flat" dir="t"/>
            </a:scene3d>
            <a:sp3d prstMaterial="dkEdge">
              <a:bevelT w="8200" h="38100"/>
            </a:sp3d>
          </p:spPr>
          <p:style>
            <a:lnRef idx="1">
              <a:schemeClr val="accent3"/>
            </a:lnRef>
            <a:fillRef idx="3">
              <a:schemeClr val="accent3"/>
            </a:fillRef>
            <a:effectRef idx="2">
              <a:schemeClr val="accent3"/>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4" name="Freeform 13"/>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5" name="Freeform 14"/>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7" name="Audio 6">
            <a:hlinkClick r:id="" action="ppaction://media"/>
            <a:extLst>
              <a:ext uri="{FF2B5EF4-FFF2-40B4-BE49-F238E27FC236}">
                <a16:creationId xmlns:a16="http://schemas.microsoft.com/office/drawing/2014/main" id="{9C5852E9-EB9A-2ED9-5A88-FE167EAA30D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096806888"/>
      </p:ext>
    </p:extLst>
  </p:cSld>
  <p:clrMapOvr>
    <a:masterClrMapping/>
  </p:clrMapOvr>
  <mc:AlternateContent xmlns:mc="http://schemas.openxmlformats.org/markup-compatibility/2006" xmlns:p14="http://schemas.microsoft.com/office/powerpoint/2010/main">
    <mc:Choice Requires="p14">
      <p:transition spd="slow" p14:dur="2000" advTm="22201"/>
    </mc:Choice>
    <mc:Fallback xmlns="">
      <p:transition spd="slow" advTm="2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safety</a:t>
            </a:r>
          </a:p>
        </p:txBody>
      </p:sp>
      <p:sp>
        <p:nvSpPr>
          <p:cNvPr id="3" name="Text Placeholder 2"/>
          <p:cNvSpPr>
            <a:spLocks noGrp="1"/>
          </p:cNvSpPr>
          <p:nvPr>
            <p:ph type="body" idx="1"/>
          </p:nvPr>
        </p:nvSpPr>
        <p:spPr/>
        <p:txBody>
          <a:bodyPr/>
          <a:lstStyle/>
          <a:p>
            <a:endParaRPr lang="en-US"/>
          </a:p>
        </p:txBody>
      </p:sp>
      <p:pic>
        <p:nvPicPr>
          <p:cNvPr id="10" name="Audio 9">
            <a:hlinkClick r:id="" action="ppaction://media"/>
            <a:extLst>
              <a:ext uri="{FF2B5EF4-FFF2-40B4-BE49-F238E27FC236}">
                <a16:creationId xmlns:a16="http://schemas.microsoft.com/office/drawing/2014/main" id="{0208B432-8C1D-014B-5936-C79C1BC944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374636580"/>
      </p:ext>
    </p:extLst>
  </p:cSld>
  <p:clrMapOvr>
    <a:masterClrMapping/>
  </p:clrMapOvr>
  <mc:AlternateContent xmlns:mc="http://schemas.openxmlformats.org/markup-compatibility/2006" xmlns:p14="http://schemas.microsoft.com/office/powerpoint/2010/main">
    <mc:Choice Requires="p14">
      <p:transition spd="slow" p14:dur="2000" advTm="5401"/>
    </mc:Choice>
    <mc:Fallback xmlns="">
      <p:transition spd="slow" advTm="5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 safe</a:t>
            </a:r>
          </a:p>
        </p:txBody>
      </p:sp>
      <p:sp>
        <p:nvSpPr>
          <p:cNvPr id="3" name="Content Placeholder 2"/>
          <p:cNvSpPr>
            <a:spLocks noGrp="1"/>
          </p:cNvSpPr>
          <p:nvPr>
            <p:ph idx="1"/>
          </p:nvPr>
        </p:nvSpPr>
        <p:spPr>
          <a:xfrm>
            <a:off x="457200" y="1524001"/>
            <a:ext cx="5029562" cy="4572000"/>
          </a:xfrm>
        </p:spPr>
        <p:txBody>
          <a:bodyPr>
            <a:normAutofit fontScale="85000" lnSpcReduction="10000"/>
          </a:bodyPr>
          <a:lstStyle/>
          <a:p>
            <a:r>
              <a:rPr lang="en-US" dirty="0"/>
              <a:t>Use common sense and be aware of your surroundings </a:t>
            </a:r>
          </a:p>
          <a:p>
            <a:r>
              <a:rPr lang="en-US" dirty="0"/>
              <a:t>DO NOT put yourself or anyone else in jeopardy</a:t>
            </a:r>
          </a:p>
          <a:p>
            <a:r>
              <a:rPr lang="en-US" dirty="0"/>
              <a:t>DO NOT enter a stream when the current is swift from flooding</a:t>
            </a:r>
          </a:p>
          <a:p>
            <a:r>
              <a:rPr lang="en-US" dirty="0"/>
              <a:t>Bring a buddy! Make sure you tell someone where you are sampling and when you will return </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1688" b="17056"/>
          <a:stretch/>
        </p:blipFill>
        <p:spPr>
          <a:xfrm>
            <a:off x="5334000" y="2209801"/>
            <a:ext cx="3428637" cy="3124200"/>
          </a:xfrm>
          <a:prstGeom prst="rect">
            <a:avLst/>
          </a:prstGeom>
          <a:ln w="38100">
            <a:noFill/>
          </a:ln>
        </p:spPr>
      </p:pic>
      <p:grpSp>
        <p:nvGrpSpPr>
          <p:cNvPr id="10" name="Group 9"/>
          <p:cNvGrpSpPr/>
          <p:nvPr/>
        </p:nvGrpSpPr>
        <p:grpSpPr>
          <a:xfrm>
            <a:off x="381000" y="6338483"/>
            <a:ext cx="8305800" cy="321397"/>
            <a:chOff x="228600" y="6400800"/>
            <a:chExt cx="4038600" cy="270845"/>
          </a:xfrm>
        </p:grpSpPr>
        <p:sp>
          <p:nvSpPr>
            <p:cNvPr id="11" name="Rectangle 10"/>
            <p:cNvSpPr/>
            <p:nvPr/>
          </p:nvSpPr>
          <p:spPr>
            <a:xfrm>
              <a:off x="228600" y="6400800"/>
              <a:ext cx="4038600" cy="270845"/>
            </a:xfrm>
            <a:prstGeom prst="rect">
              <a:avLst/>
            </a:prstGeom>
            <a:ln>
              <a:noFill/>
            </a:ln>
          </p:spPr>
        </p:sp>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3" name="Freeform 12"/>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4" name="Freeform 13"/>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18" name="Audio 17">
            <a:hlinkClick r:id="" action="ppaction://media"/>
            <a:extLst>
              <a:ext uri="{FF2B5EF4-FFF2-40B4-BE49-F238E27FC236}">
                <a16:creationId xmlns:a16="http://schemas.microsoft.com/office/drawing/2014/main" id="{DA2FDA2B-9511-2963-5A91-1873682C34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602181900"/>
      </p:ext>
    </p:extLst>
  </p:cSld>
  <p:clrMapOvr>
    <a:masterClrMapping/>
  </p:clrMapOvr>
  <mc:AlternateContent xmlns:mc="http://schemas.openxmlformats.org/markup-compatibility/2006" xmlns:p14="http://schemas.microsoft.com/office/powerpoint/2010/main">
    <mc:Choice Requires="p14">
      <p:transition spd="slow" p14:dur="2000" advTm="29008"/>
    </mc:Choice>
    <mc:Fallback xmlns="">
      <p:transition spd="slow" advTm="29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Hazardous waste drums</a:t>
            </a:r>
          </a:p>
        </p:txBody>
      </p:sp>
      <p:sp>
        <p:nvSpPr>
          <p:cNvPr id="3" name="Content Placeholder 2"/>
          <p:cNvSpPr>
            <a:spLocks noGrp="1"/>
          </p:cNvSpPr>
          <p:nvPr>
            <p:ph idx="1"/>
          </p:nvPr>
        </p:nvSpPr>
        <p:spPr/>
        <p:txBody>
          <a:bodyPr/>
          <a:lstStyle/>
          <a:p>
            <a:pPr marL="0" indent="0" algn="ctr">
              <a:spcAft>
                <a:spcPts val="0"/>
              </a:spcAft>
              <a:buNone/>
            </a:pPr>
            <a:r>
              <a:rPr lang="en-US" dirty="0"/>
              <a:t>Contact the 24 hr. Environmental Emergency Response Hotline:</a:t>
            </a:r>
          </a:p>
          <a:p>
            <a:pPr marL="0" indent="0" algn="ctr">
              <a:buNone/>
            </a:pPr>
            <a:r>
              <a:rPr lang="en-US" dirty="0"/>
              <a:t>573-634-2436</a:t>
            </a:r>
          </a:p>
        </p:txBody>
      </p:sp>
      <p:pic>
        <p:nvPicPr>
          <p:cNvPr id="5" name="Picture 3" descr="N:\Perrya\Stream Team\HazDrumPup_Bern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138" y="3276600"/>
            <a:ext cx="3895725" cy="282733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07957" y="3997771"/>
            <a:ext cx="1955043" cy="1384995"/>
          </a:xfrm>
          <a:prstGeom prst="rect">
            <a:avLst/>
          </a:prstGeom>
          <a:noFill/>
        </p:spPr>
        <p:txBody>
          <a:bodyPr wrap="square" rtlCol="0">
            <a:spAutoFit/>
          </a:bodyPr>
          <a:lstStyle/>
          <a:p>
            <a:r>
              <a:rPr lang="en-US" sz="2800" dirty="0"/>
              <a:t>DO NOT MOVE DRUMS</a:t>
            </a:r>
          </a:p>
        </p:txBody>
      </p:sp>
      <p:grpSp>
        <p:nvGrpSpPr>
          <p:cNvPr id="11" name="Group 10"/>
          <p:cNvGrpSpPr/>
          <p:nvPr/>
        </p:nvGrpSpPr>
        <p:grpSpPr>
          <a:xfrm>
            <a:off x="381000" y="6338483"/>
            <a:ext cx="8305800" cy="321397"/>
            <a:chOff x="228600" y="6400800"/>
            <a:chExt cx="4038600" cy="270845"/>
          </a:xfrm>
        </p:grpSpPr>
        <p:sp>
          <p:nvSpPr>
            <p:cNvPr id="12" name="Rectangle 11"/>
            <p:cNvSpPr/>
            <p:nvPr/>
          </p:nvSpPr>
          <p:spPr>
            <a:xfrm>
              <a:off x="228600" y="6400800"/>
              <a:ext cx="4038600" cy="270845"/>
            </a:xfrm>
            <a:prstGeom prst="rect">
              <a:avLst/>
            </a:prstGeom>
            <a:ln>
              <a:noFill/>
            </a:ln>
          </p:spPr>
        </p:sp>
        <p:sp>
          <p:nvSpPr>
            <p:cNvPr id="13" name="Freeform 12"/>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4" name="Freeform 13"/>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5" name="Freeform 14"/>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34" name="Audio 33">
            <a:hlinkClick r:id="" action="ppaction://media"/>
            <a:extLst>
              <a:ext uri="{FF2B5EF4-FFF2-40B4-BE49-F238E27FC236}">
                <a16:creationId xmlns:a16="http://schemas.microsoft.com/office/drawing/2014/main" id="{C8607B24-DDD4-2F9D-46AB-DCB985F4B64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2747384842"/>
      </p:ext>
    </p:extLst>
  </p:cSld>
  <p:clrMapOvr>
    <a:masterClrMapping/>
  </p:clrMapOvr>
  <mc:AlternateContent xmlns:mc="http://schemas.openxmlformats.org/markup-compatibility/2006" xmlns:p14="http://schemas.microsoft.com/office/powerpoint/2010/main">
    <mc:Choice Requires="p14">
      <p:transition spd="slow" p14:dur="2000" advTm="63530"/>
    </mc:Choice>
    <mc:Fallback xmlns="">
      <p:transition spd="slow" advTm="63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 waste</a:t>
            </a:r>
          </a:p>
        </p:txBody>
      </p:sp>
      <p:sp>
        <p:nvSpPr>
          <p:cNvPr id="3" name="Content Placeholder 2"/>
          <p:cNvSpPr>
            <a:spLocks noGrp="1"/>
          </p:cNvSpPr>
          <p:nvPr>
            <p:ph idx="1"/>
          </p:nvPr>
        </p:nvSpPr>
        <p:spPr>
          <a:xfrm>
            <a:off x="457200" y="1646237"/>
            <a:ext cx="3962400" cy="4526280"/>
          </a:xfrm>
        </p:spPr>
        <p:txBody>
          <a:bodyPr/>
          <a:lstStyle/>
          <a:p>
            <a:r>
              <a:rPr lang="en-US" dirty="0"/>
              <a:t>Soda bottles, gas cylinders, coffee filters, batteries, matches, aluminum foil, decongestant pill packets, bags of salt</a:t>
            </a:r>
          </a:p>
        </p:txBody>
      </p:sp>
      <p:pic>
        <p:nvPicPr>
          <p:cNvPr id="5" name="Picture 4" descr="MethTrash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343400" y="1938336"/>
            <a:ext cx="4502152" cy="3376614"/>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81000" y="6338483"/>
            <a:ext cx="8305800" cy="321397"/>
            <a:chOff x="228600" y="6400800"/>
            <a:chExt cx="4038600" cy="270845"/>
          </a:xfrm>
        </p:grpSpPr>
        <p:sp>
          <p:nvSpPr>
            <p:cNvPr id="11" name="Rectangle 10"/>
            <p:cNvSpPr/>
            <p:nvPr/>
          </p:nvSpPr>
          <p:spPr>
            <a:xfrm>
              <a:off x="228600" y="6400800"/>
              <a:ext cx="4038600" cy="270845"/>
            </a:xfrm>
            <a:prstGeom prst="rect">
              <a:avLst/>
            </a:prstGeom>
            <a:ln>
              <a:noFill/>
            </a:ln>
          </p:spPr>
        </p:sp>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3" name="Freeform 12"/>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4" name="Freeform 13"/>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25" name="Audio 24">
            <a:hlinkClick r:id="" action="ppaction://media"/>
            <a:extLst>
              <a:ext uri="{FF2B5EF4-FFF2-40B4-BE49-F238E27FC236}">
                <a16:creationId xmlns:a16="http://schemas.microsoft.com/office/drawing/2014/main" id="{FE7544FB-7CB4-CC83-E54D-D5A2B1827F8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4042470729"/>
      </p:ext>
    </p:extLst>
  </p:cSld>
  <p:clrMapOvr>
    <a:masterClrMapping/>
  </p:clrMapOvr>
  <mc:AlternateContent xmlns:mc="http://schemas.openxmlformats.org/markup-compatibility/2006" xmlns:p14="http://schemas.microsoft.com/office/powerpoint/2010/main">
    <mc:Choice Requires="p14">
      <p:transition spd="slow" p14:dur="2000" advTm="21639"/>
    </mc:Choice>
    <mc:Fallback xmlns="">
      <p:transition spd="slow" advTm="21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Contact local law enforcement</a:t>
            </a:r>
          </a:p>
        </p:txBody>
      </p:sp>
      <p:pic>
        <p:nvPicPr>
          <p:cNvPr id="4" name="Picture 2" descr="Q:\Meth2Lit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6671" y="1515915"/>
            <a:ext cx="2798596" cy="390048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Q:\MethCool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9449" y="3497430"/>
            <a:ext cx="3516228" cy="259857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Q:\MethGa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115" y="1526425"/>
            <a:ext cx="3523246" cy="255119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81000" y="6338483"/>
            <a:ext cx="8305800" cy="321397"/>
            <a:chOff x="228600" y="6400800"/>
            <a:chExt cx="4038600" cy="270845"/>
          </a:xfrm>
        </p:grpSpPr>
        <p:sp>
          <p:nvSpPr>
            <p:cNvPr id="12" name="Rectangle 11"/>
            <p:cNvSpPr/>
            <p:nvPr/>
          </p:nvSpPr>
          <p:spPr>
            <a:xfrm>
              <a:off x="228600" y="6400800"/>
              <a:ext cx="4038600" cy="270845"/>
            </a:xfrm>
            <a:prstGeom prst="rect">
              <a:avLst/>
            </a:prstGeom>
            <a:ln>
              <a:noFill/>
            </a:ln>
          </p:spPr>
        </p:sp>
        <p:sp>
          <p:nvSpPr>
            <p:cNvPr id="13" name="Freeform 12"/>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ln/>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Personal Health</a:t>
              </a:r>
            </a:p>
          </p:txBody>
        </p:sp>
        <p:sp>
          <p:nvSpPr>
            <p:cNvPr id="14" name="Freeform 13"/>
            <p:cNvSpPr/>
            <p:nvPr/>
          </p:nvSpPr>
          <p:spPr>
            <a:xfrm>
              <a:off x="1527143" y="6400800"/>
              <a:ext cx="1369156"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Sampling Safety</a:t>
              </a:r>
            </a:p>
          </p:txBody>
        </p:sp>
        <p:sp>
          <p:nvSpPr>
            <p:cNvPr id="15" name="Freeform 14"/>
            <p:cNvSpPr/>
            <p:nvPr/>
          </p:nvSpPr>
          <p:spPr>
            <a:xfrm>
              <a:off x="2824505" y="6400800"/>
              <a:ext cx="1369154"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Trespassing</a:t>
              </a:r>
            </a:p>
          </p:txBody>
        </p:sp>
      </p:grpSp>
      <p:pic>
        <p:nvPicPr>
          <p:cNvPr id="17" name="Audio 16">
            <a:hlinkClick r:id="" action="ppaction://media"/>
            <a:extLst>
              <a:ext uri="{FF2B5EF4-FFF2-40B4-BE49-F238E27FC236}">
                <a16:creationId xmlns:a16="http://schemas.microsoft.com/office/drawing/2014/main" id="{799672A5-43DC-808F-8409-72318E0AC09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84527" t="-81922" r="-184527" b="-81922"/>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059227202"/>
      </p:ext>
    </p:extLst>
  </p:cSld>
  <p:clrMapOvr>
    <a:masterClrMapping/>
  </p:clrMapOvr>
  <mc:AlternateContent xmlns:mc="http://schemas.openxmlformats.org/markup-compatibility/2006" xmlns:p14="http://schemas.microsoft.com/office/powerpoint/2010/main">
    <mc:Choice Requires="p14">
      <p:transition spd="slow" p14:dur="2000" advTm="38335"/>
    </mc:Choice>
    <mc:Fallback xmlns="">
      <p:transition spd="slow" advTm="38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WQMTheme2017_Gray">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7EB730-D27F-456D-A47D-9E37AB2707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686D39-24C3-4444-B219-82D7CFE4A9EB}">
  <ds:schemaRefs>
    <ds:schemaRef ds:uri="http://schemas.microsoft.com/office/infopath/2007/PartnerControls"/>
    <ds:schemaRef ds:uri="http://schemas.microsoft.com/office/2006/metadata/properties"/>
    <ds:schemaRef ds:uri="83b1d30f-9752-422c-95c2-017501ed601e"/>
    <ds:schemaRef ds:uri="http://purl.org/dc/elements/1.1/"/>
    <ds:schemaRef ds:uri="http://schemas.openxmlformats.org/package/2006/metadata/core-properties"/>
    <ds:schemaRef ds:uri="344a7b3a-5299-4f3c-a86d-77962e600f55"/>
    <ds:schemaRef ds:uri="560075e1-4e6f-4059-867c-d2431e363304"/>
    <ds:schemaRef ds:uri="http://purl.org/dc/dcmitype/"/>
    <ds:schemaRef ds:uri="http://purl.org/dc/term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207C155D-A10E-427D-B6DE-B8168A0E6A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VWQMTheme2017_Gray</Template>
  <TotalTime>3154</TotalTime>
  <Words>2384</Words>
  <Application>Microsoft Office PowerPoint</Application>
  <PresentationFormat>On-screen Show (4:3)</PresentationFormat>
  <Paragraphs>308</Paragraphs>
  <Slides>23</Slides>
  <Notes>23</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Segoe UI</vt:lpstr>
      <vt:lpstr>Segoe UI Semibold</vt:lpstr>
      <vt:lpstr>Wingdings 2</vt:lpstr>
      <vt:lpstr>VWQMTheme2017_Gray</vt:lpstr>
      <vt:lpstr>Safety and Trespassing  Overview</vt:lpstr>
      <vt:lpstr>Personal Health</vt:lpstr>
      <vt:lpstr>Personal Health Precautions </vt:lpstr>
      <vt:lpstr>Guard against pathogens</vt:lpstr>
      <vt:lpstr>Sampling safety</vt:lpstr>
      <vt:lpstr>Think safe</vt:lpstr>
      <vt:lpstr>Hazardous waste drums</vt:lpstr>
      <vt:lpstr>Meth waste</vt:lpstr>
      <vt:lpstr>Contact local law enforcement</vt:lpstr>
      <vt:lpstr>CHEMICAL SAFETY</vt:lpstr>
      <vt:lpstr>Safety data sheet (SDS)</vt:lpstr>
      <vt:lpstr>Chemical precautions</vt:lpstr>
      <vt:lpstr>trespassing</vt:lpstr>
      <vt:lpstr>Trespass</vt:lpstr>
      <vt:lpstr>The law</vt:lpstr>
      <vt:lpstr>The law</vt:lpstr>
      <vt:lpstr>Posted Property</vt:lpstr>
      <vt:lpstr>PowerPoint Presentation</vt:lpstr>
      <vt:lpstr>PowerPoint Presentation</vt:lpstr>
      <vt:lpstr>How to find property owners </vt:lpstr>
      <vt:lpstr>Land owner permission</vt:lpstr>
      <vt:lpstr>PowerPoint Presentation</vt:lpstr>
      <vt:lpstr>Contact us</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Trespass</dc:title>
  <dc:creator>mdcadmin</dc:creator>
  <cp:lastModifiedBy>April Sevy</cp:lastModifiedBy>
  <cp:revision>220</cp:revision>
  <cp:lastPrinted>2023-02-02T21:25:33Z</cp:lastPrinted>
  <dcterms:created xsi:type="dcterms:W3CDTF">2016-12-08T15:51:52Z</dcterms:created>
  <dcterms:modified xsi:type="dcterms:W3CDTF">2023-02-26T07:21:00Z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ies>
</file>